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71"/>
  </p:notesMasterIdLst>
  <p:handoutMasterIdLst>
    <p:handoutMasterId r:id="rId72"/>
  </p:handoutMasterIdLst>
  <p:sldIdLst>
    <p:sldId id="329" r:id="rId2"/>
    <p:sldId id="33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</p:sldIdLst>
  <p:sldSz cx="9144000" cy="6858000" type="letter"/>
  <p:notesSz cx="6858000" cy="9313863"/>
  <p:custDataLst>
    <p:tags r:id="rId7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nay K. Sandhir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BB"/>
    <a:srgbClr val="00C3CC"/>
    <a:srgbClr val="00BCD0"/>
    <a:srgbClr val="00B7D0"/>
    <a:srgbClr val="00A4BB"/>
    <a:srgbClr val="007399"/>
    <a:srgbClr val="DC0E53"/>
    <a:srgbClr val="DDDDD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95" autoAdjust="0"/>
    <p:restoredTop sz="89990" autoAdjust="0"/>
  </p:normalViewPr>
  <p:slideViewPr>
    <p:cSldViewPr snapToGrid="0">
      <p:cViewPr>
        <p:scale>
          <a:sx n="200" d="100"/>
          <a:sy n="200" d="100"/>
        </p:scale>
        <p:origin x="-2784" y="-46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9408"/>
    </p:cViewPr>
  </p:sorterViewPr>
  <p:notesViewPr>
    <p:cSldViewPr snapToGrid="0">
      <p:cViewPr varScale="1">
        <p:scale>
          <a:sx n="97" d="100"/>
          <a:sy n="97" d="100"/>
        </p:scale>
        <p:origin x="64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872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4872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fld id="{5B655287-1F3F-4195-B8E1-7B154687B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0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2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4872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fld id="{8DEEFB85-347C-4330-B72D-2C338817EEF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9663" y="704850"/>
            <a:ext cx="4640262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22775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168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613F70D-6074-4BD6-A782-9C10D14647BB}" type="slidenum">
              <a:rPr lang="en-US" alt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02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EFB85-347C-4330-B72D-2C338817EEF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8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6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176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814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220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58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46125" y="1338263"/>
            <a:ext cx="3781983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74413" y="1338263"/>
            <a:ext cx="3783787" cy="4579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65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7124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799"/>
            <a:ext cx="7772400" cy="451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V="1">
            <a:off x="678484" y="6027725"/>
            <a:ext cx="7772400" cy="146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9BBB">
                <a:alpha val="70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5417" y="6163664"/>
            <a:ext cx="3833165" cy="6388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1" r:id="rId3"/>
    <p:sldLayoutId id="2147483657" r:id="rId4"/>
    <p:sldLayoutId id="2147483660" r:id="rId5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007399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73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Arial" panose="020B0604020202020204" pitchFamily="34" charset="0"/>
        <a:buChar char="•"/>
        <a:defRPr sz="36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§"/>
        <a:defRPr sz="3200">
          <a:solidFill>
            <a:schemeClr val="tx1"/>
          </a:solidFill>
          <a:latin typeface="Calibri" pitchFamily="34" charset="0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Calibri" panose="020F0502020204030204" pitchFamily="34" charset="0"/>
        <a:buChar char="‾"/>
        <a:defRPr sz="3200">
          <a:solidFill>
            <a:schemeClr val="tx1"/>
          </a:solidFill>
          <a:latin typeface="Calibri" pitchFamily="34" charset="0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Calibri" panose="020F0502020204030204" pitchFamily="34" charset="0"/>
        <a:buChar char="⁰"/>
        <a:defRPr sz="2400">
          <a:solidFill>
            <a:schemeClr val="tx1"/>
          </a:solidFill>
          <a:latin typeface="Calibri" pitchFamily="34" charset="0"/>
        </a:defRPr>
      </a:lvl4pPr>
      <a:lvl5pPr marL="1543050" indent="0" algn="l" rtl="0" eaLnBrk="1" fontAlgn="base" hangingPunct="1">
        <a:spcBef>
          <a:spcPct val="20000"/>
        </a:spcBef>
        <a:spcAft>
          <a:spcPct val="0"/>
        </a:spcAft>
        <a:buNone/>
        <a:defRPr sz="2400">
          <a:solidFill>
            <a:schemeClr val="tx1"/>
          </a:solidFill>
          <a:latin typeface="Calibri" pitchFamily="34" charset="0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Times New Roman" pitchFamily="18" charset="0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Times New Roman" pitchFamily="18" charset="0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Times New Roman" pitchFamily="18" charset="0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6" y="2280557"/>
            <a:ext cx="7772400" cy="838200"/>
          </a:xfrm>
        </p:spPr>
        <p:txBody>
          <a:bodyPr/>
          <a:lstStyle/>
          <a:p>
            <a:r>
              <a:rPr lang="en-US" dirty="0"/>
              <a:t>The A.R.T. of Marketing</a:t>
            </a:r>
          </a:p>
        </p:txBody>
      </p:sp>
    </p:spTree>
    <p:extLst>
      <p:ext uri="{BB962C8B-B14F-4D97-AF65-F5344CB8AC3E}">
        <p14:creationId xmlns:p14="http://schemas.microsoft.com/office/powerpoint/2010/main" val="236401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social-media-people-tex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23"/>
          <a:stretch>
            <a:fillRect/>
          </a:stretch>
        </p:blipFill>
        <p:spPr bwMode="auto">
          <a:xfrm>
            <a:off x="0" y="25146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7"/>
          <p:cNvSpPr>
            <a:spLocks noChangeArrowheads="1"/>
          </p:cNvSpPr>
          <p:nvPr/>
        </p:nvSpPr>
        <p:spPr bwMode="auto">
          <a:xfrm flipH="1">
            <a:off x="304800" y="1447800"/>
            <a:ext cx="6223000" cy="1120775"/>
          </a:xfrm>
          <a:prstGeom prst="wedgeRoundRectCallout">
            <a:avLst>
              <a:gd name="adj1" fmla="val 27472"/>
              <a:gd name="adj2" fmla="val 1480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I heard these guys talking about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Peconic Bay Power Squadron.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 flipH="1">
            <a:off x="5715000" y="1752600"/>
            <a:ext cx="3238500" cy="747713"/>
          </a:xfrm>
          <a:prstGeom prst="wedgeRoundRectCallout">
            <a:avLst>
              <a:gd name="adj1" fmla="val 48037"/>
              <a:gd name="adj2" fmla="val 27759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What’s that?</a:t>
            </a: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2971800" y="1600200"/>
            <a:ext cx="4452938" cy="1185863"/>
          </a:xfrm>
          <a:prstGeom prst="wedgeRoundRectCallout">
            <a:avLst>
              <a:gd name="adj1" fmla="val 43759"/>
              <a:gd name="adj2" fmla="val 16218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I looked them up, but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I don’t see anything.</a:t>
            </a:r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152400" y="2133600"/>
            <a:ext cx="6281738" cy="630238"/>
          </a:xfrm>
          <a:prstGeom prst="wedgeRoundRectCallout">
            <a:avLst>
              <a:gd name="adj1" fmla="val -6509"/>
              <a:gd name="adj2" fmla="val 21196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You must have heard wrong.</a:t>
            </a:r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 flipH="1">
            <a:off x="3017838" y="1674813"/>
            <a:ext cx="1828800" cy="630237"/>
          </a:xfrm>
          <a:prstGeom prst="wedgeRoundRectCallout">
            <a:avLst>
              <a:gd name="adj1" fmla="val 111542"/>
              <a:gd name="adj2" fmla="val 28778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 Narrow" panose="020B0606020202030204" pitchFamily="34" charset="0"/>
                <a:cs typeface="Arial" panose="020B0604020202020204" pitchFamily="34" charset="0"/>
              </a:rPr>
              <a:t>Oh well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990600" y="11430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A Web Presence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152400" y="18288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Why do you need it?</a:t>
            </a:r>
          </a:p>
        </p:txBody>
      </p:sp>
    </p:spTree>
    <p:extLst>
      <p:ext uri="{BB962C8B-B14F-4D97-AF65-F5344CB8AC3E}">
        <p14:creationId xmlns:p14="http://schemas.microsoft.com/office/powerpoint/2010/main" val="1373544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nimBg="1"/>
      <p:bldP spid="28679" grpId="1" animBg="1"/>
      <p:bldP spid="28680" grpId="0" animBg="1"/>
      <p:bldP spid="28680" grpId="1" animBg="1"/>
      <p:bldP spid="28681" grpId="0" animBg="1"/>
      <p:bldP spid="28681" grpId="1" animBg="1"/>
      <p:bldP spid="28682" grpId="0" animBg="1"/>
      <p:bldP spid="28682" grpId="1" animBg="1"/>
      <p:bldP spid="28683" grpId="0" animBg="1"/>
      <p:bldP spid="28683" grpId="1" animBg="1"/>
      <p:bldP spid="28685" grpId="0"/>
      <p:bldP spid="286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OysterBayS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4"/>
          <a:stretch>
            <a:fillRect/>
          </a:stretch>
        </p:blipFill>
        <p:spPr bwMode="auto">
          <a:xfrm>
            <a:off x="0" y="2286000"/>
            <a:ext cx="731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Service Club Signs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Low cost and will last for years. (Various Locations)</a:t>
            </a:r>
          </a:p>
        </p:txBody>
      </p:sp>
      <p:pic>
        <p:nvPicPr>
          <p:cNvPr id="14341" name="Picture 8" descr="OysterBayRo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9723" r="31250" b="9721"/>
          <a:stretch>
            <a:fillRect/>
          </a:stretch>
        </p:blipFill>
        <p:spPr bwMode="auto">
          <a:xfrm>
            <a:off x="5486400" y="2286000"/>
            <a:ext cx="3657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smithtown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20831" b="11618"/>
          <a:stretch>
            <a:fillRect/>
          </a:stretch>
        </p:blipFill>
        <p:spPr bwMode="auto">
          <a:xfrm>
            <a:off x="2819400" y="2286000"/>
            <a:ext cx="3733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60" name="Group 16"/>
          <p:cNvGrpSpPr>
            <a:grpSpLocks/>
          </p:cNvGrpSpPr>
          <p:nvPr/>
        </p:nvGrpSpPr>
        <p:grpSpPr bwMode="auto">
          <a:xfrm>
            <a:off x="2819400" y="2286000"/>
            <a:ext cx="3733800" cy="4419600"/>
            <a:chOff x="1776" y="1440"/>
            <a:chExt cx="2352" cy="2784"/>
          </a:xfrm>
        </p:grpSpPr>
        <p:pic>
          <p:nvPicPr>
            <p:cNvPr id="1434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" r="8638" b="3334"/>
            <a:stretch>
              <a:fillRect/>
            </a:stretch>
          </p:blipFill>
          <p:spPr bwMode="auto">
            <a:xfrm>
              <a:off x="1776" y="1440"/>
              <a:ext cx="2352" cy="2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5" name="Picture 14" descr="USPStran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731"/>
              <a:ext cx="864" cy="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93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Banners (not just for boat shows)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Low cost and will last for years. (Town Dock)</a:t>
            </a:r>
          </a:p>
        </p:txBody>
      </p:sp>
      <p:pic>
        <p:nvPicPr>
          <p:cNvPr id="15364" name="Picture 7" descr="101_08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18964" r="5385" b="15242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3830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Banners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Work at Boat Shows and Public Events </a:t>
            </a:r>
            <a:r>
              <a:rPr lang="en-US" altLang="en-US" sz="2800">
                <a:latin typeface="Arial Narrow" panose="020B0606020202030204" pitchFamily="34" charset="0"/>
                <a:cs typeface="Arial" panose="020B0604020202020204" pitchFamily="34" charset="0"/>
              </a:rPr>
              <a:t>(Charity Event)</a:t>
            </a: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5" descr="100_3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1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37469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Even Bigger Banners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No limit on size</a:t>
            </a:r>
          </a:p>
        </p:txBody>
      </p:sp>
      <p:pic>
        <p:nvPicPr>
          <p:cNvPr id="17412" name="Picture 5" descr="sig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6118" b="2130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468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-146957" y="5032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Partner Signs</a:t>
            </a:r>
            <a:endParaRPr lang="en-US" altLang="en-US" sz="2000" b="1" baseline="6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2776" b="38625"/>
          <a:stretch>
            <a:fillRect/>
          </a:stretch>
        </p:blipFill>
        <p:spPr bwMode="auto">
          <a:xfrm>
            <a:off x="187778" y="1371600"/>
            <a:ext cx="4800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2" r="39870"/>
          <a:stretch>
            <a:fillRect/>
          </a:stretch>
        </p:blipFill>
        <p:spPr bwMode="auto">
          <a:xfrm>
            <a:off x="4653643" y="3581400"/>
            <a:ext cx="4343400" cy="144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43290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Virtual Trainer (Simulator)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Not just at traditional Boat Shows (Tall Ships)</a:t>
            </a:r>
          </a:p>
        </p:txBody>
      </p:sp>
      <p:pic>
        <p:nvPicPr>
          <p:cNvPr id="19460" name="Picture 5" descr="101_0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" r="4762" b="24879"/>
          <a:stretch>
            <a:fillRect/>
          </a:stretch>
        </p:blipFill>
        <p:spPr bwMode="auto">
          <a:xfrm>
            <a:off x="0" y="2297113"/>
            <a:ext cx="9144000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54201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Get out from behind closed doors. (i.e. West Marine)</a:t>
            </a:r>
          </a:p>
        </p:txBody>
      </p:sp>
      <p:pic>
        <p:nvPicPr>
          <p:cNvPr id="21508" name="Picture 5" descr="100_8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b="17749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88108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Dinners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Get out from behind closed doors. (Holiday Brunch)</a:t>
            </a:r>
          </a:p>
        </p:txBody>
      </p:sp>
      <p:pic>
        <p:nvPicPr>
          <p:cNvPr id="22532" name="Picture 5" descr="100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b="19022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3966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Photo Ops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Photo &amp; story ran in the local papers.</a:t>
            </a:r>
          </a:p>
        </p:txBody>
      </p:sp>
      <p:pic>
        <p:nvPicPr>
          <p:cNvPr id="23556" name="Picture 6" descr="Site-SoutholdPump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5" b="11285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92555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of the illustrations and photos of logos and brands are out of date</a:t>
            </a:r>
          </a:p>
          <a:p>
            <a:r>
              <a:rPr lang="en-US" dirty="0"/>
              <a:t>But the concepts included in this presentation are relevant and may help your squadron with developing or improving its marketing activities</a:t>
            </a:r>
          </a:p>
        </p:txBody>
      </p:sp>
    </p:spTree>
    <p:extLst>
      <p:ext uri="{BB962C8B-B14F-4D97-AF65-F5344CB8AC3E}">
        <p14:creationId xmlns:p14="http://schemas.microsoft.com/office/powerpoint/2010/main" val="1481254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Local Squadron Writers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Local boating magazine.</a:t>
            </a:r>
          </a:p>
        </p:txBody>
      </p:sp>
      <p:pic>
        <p:nvPicPr>
          <p:cNvPr id="24580" name="Picture 6" descr="BoatingTimesLI2008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" b="65163"/>
          <a:stretch>
            <a:fillRect/>
          </a:stretch>
        </p:blipFill>
        <p:spPr bwMode="auto">
          <a:xfrm>
            <a:off x="0" y="2362200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45357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Press Releases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Write your own stories.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87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34086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677636"/>
            <a:ext cx="9144000" cy="535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Have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Joined local community groups or councils?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Helped to staff local community events?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Offered your expertise to local government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when they have boating related issues?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Partnered with USCG, USCGA, constables,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others for large events?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 sz="3200" baseline="6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6178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1371600"/>
            <a:ext cx="91440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Have you: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Done a presentation about Power Squadron for Yacht Clubs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Town Councils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Community Groups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and others?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(A presentation is available to download.)</a:t>
            </a:r>
            <a:endParaRPr lang="en-US" altLang="en-US" sz="3200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4450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604158"/>
            <a:ext cx="91440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Obvious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OK,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now you can include boat shows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ABC class announcements &amp; flyers.</a:t>
            </a:r>
            <a:endParaRPr lang="en-US" altLang="en-US" sz="3200" b="1" baseline="6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0" y="3129642"/>
            <a:ext cx="91440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all your promotional materials,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web site, social media offerings,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banners and other items have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 consistent look and feel that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follows branding standards.</a:t>
            </a:r>
            <a:endParaRPr lang="en-US" altLang="en-US" sz="3200" b="1" baseline="6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57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1371600"/>
            <a:ext cx="822960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Marketing is not just 1 item like class flyers.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It’s a coordinated multi faceted approach where all the pieces must work together.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In the past squadrons did their own thing.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This approach was scattered as if we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were not all part of the same organization.</a:t>
            </a:r>
            <a:endParaRPr lang="en-US" altLang="en-US" sz="32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3948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 - Recruit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Recruit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those prospects and sign them up.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sz="24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Will you </a:t>
            </a:r>
            <a:r>
              <a:rPr lang="en-US" altLang="ja-JP" sz="3200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Recruit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directly to membership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 via America’s Boating Course?</a:t>
            </a:r>
            <a:endParaRPr lang="en-US" altLang="en-US" sz="32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via ABC, do you have incentives or programs for Families, Retirees, or Others?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(Book share discounts, couple or group activities)</a:t>
            </a:r>
            <a:endParaRPr lang="en-US" altLang="en-US" b="1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389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-65314" y="382587"/>
            <a:ext cx="91440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via ABC: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Are you highlighting why ABC and other offerings are better than the competition?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 the class listed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local papers?</a:t>
            </a:r>
            <a:endParaRPr lang="en-US" altLang="ja-JP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Have flyers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been posted?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3" y="2854779"/>
            <a:ext cx="232251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82453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751114"/>
            <a:ext cx="82296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via ABC: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 the class announced on radio &amp; TV?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Can your class be found on line?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Can they sign up and pay on line?</a:t>
            </a:r>
          </a:p>
        </p:txBody>
      </p:sp>
      <p:pic>
        <p:nvPicPr>
          <p:cNvPr id="32771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99114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51514"/>
            <a:ext cx="66294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05637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" y="669474"/>
            <a:ext cx="8229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via ABC: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Are you planting the seeds early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by offering ABC in public schools?</a:t>
            </a:r>
          </a:p>
        </p:txBody>
      </p:sp>
      <p:pic>
        <p:nvPicPr>
          <p:cNvPr id="33795" name="Picture 5" descr="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13333"/>
          <a:stretch>
            <a:fillRect/>
          </a:stretch>
        </p:blipFill>
        <p:spPr bwMode="auto">
          <a:xfrm>
            <a:off x="0" y="2650674"/>
            <a:ext cx="914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67549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/>
          <p:cNvSpPr txBox="1">
            <a:spLocks noChangeArrowheads="1"/>
          </p:cNvSpPr>
          <p:nvPr/>
        </p:nvSpPr>
        <p:spPr bwMode="auto">
          <a:xfrm>
            <a:off x="617764" y="1592036"/>
            <a:ext cx="78486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expression or application of human creative skill and imagination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b="1" i="1" baseline="6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770383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" y="326571"/>
            <a:ext cx="8229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If via ABC: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Are you offering ABC to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Scout Troops or Fire Departments?</a:t>
            </a:r>
          </a:p>
        </p:txBody>
      </p:sp>
      <p:pic>
        <p:nvPicPr>
          <p:cNvPr id="34819" name="Picture 5" descr="Universal_Emblem_4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07771"/>
            <a:ext cx="2479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7" descr="Fire-Department-Logo"/>
          <p:cNvSpPr>
            <a:spLocks noChangeAspect="1" noChangeArrowheads="1"/>
          </p:cNvSpPr>
          <p:nvPr/>
        </p:nvSpPr>
        <p:spPr bwMode="auto">
          <a:xfrm>
            <a:off x="4419600" y="200297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AutoShape 9" descr="Fire-Department-Logo"/>
          <p:cNvSpPr>
            <a:spLocks noChangeAspect="1" noChangeArrowheads="1"/>
          </p:cNvSpPr>
          <p:nvPr/>
        </p:nvSpPr>
        <p:spPr bwMode="auto">
          <a:xfrm>
            <a:off x="4419600" y="200297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2" name="Picture 10" descr="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83971"/>
            <a:ext cx="25273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847924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Recruit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those prospects and sign them up.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sz="24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</a:t>
            </a:r>
            <a:r>
              <a:rPr lang="en-US" altLang="en-US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ou have their interest, now </a:t>
            </a:r>
            <a:r>
              <a:rPr lang="en-US" altLang="en-US" sz="3200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Recruit</a:t>
            </a:r>
            <a:r>
              <a:rPr lang="en-US" altLang="en-US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There are many ways to show how we are better, different, and worth joining.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They want to know: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What can you do for me?</a:t>
            </a:r>
          </a:p>
        </p:txBody>
      </p:sp>
    </p:spTree>
    <p:extLst>
      <p:ext uri="{BB962C8B-B14F-4D97-AF65-F5344CB8AC3E}">
        <p14:creationId xmlns:p14="http://schemas.microsoft.com/office/powerpoint/2010/main" val="27538891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914400" y="1676400"/>
            <a:ext cx="7315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Class Exercise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List the many reasons a prospective member would want to join us. Why are we better and what’s in it for them?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How can you close the deal?</a:t>
            </a:r>
          </a:p>
        </p:txBody>
      </p:sp>
    </p:spTree>
    <p:extLst>
      <p:ext uri="{BB962C8B-B14F-4D97-AF65-F5344CB8AC3E}">
        <p14:creationId xmlns:p14="http://schemas.microsoft.com/office/powerpoint/2010/main" val="338924730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914400" y="1676400"/>
            <a:ext cx="73152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Class Exercise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 new list: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What do they really want?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How do you address those wants?</a:t>
            </a:r>
          </a:p>
        </p:txBody>
      </p:sp>
    </p:spTree>
    <p:extLst>
      <p:ext uri="{BB962C8B-B14F-4D97-AF65-F5344CB8AC3E}">
        <p14:creationId xmlns:p14="http://schemas.microsoft.com/office/powerpoint/2010/main" val="3637308036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743200" y="4675414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and Many More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4" name="Picture 6" descr="BoatUS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60814"/>
            <a:ext cx="3048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OfficeDepotOfficeM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7677" r="3969" b="9596"/>
          <a:stretch>
            <a:fillRect/>
          </a:stretch>
        </p:blipFill>
        <p:spPr bwMode="auto">
          <a:xfrm>
            <a:off x="5715000" y="2999014"/>
            <a:ext cx="32004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C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94214"/>
            <a:ext cx="15811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hamil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37214"/>
            <a:ext cx="28575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WeemsPlath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51414"/>
            <a:ext cx="2847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MaritechIconr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1" b="10204"/>
          <a:stretch>
            <a:fillRect/>
          </a:stretch>
        </p:blipFill>
        <p:spPr bwMode="auto">
          <a:xfrm>
            <a:off x="228600" y="2237014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 descr="RosepointMar20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1214"/>
            <a:ext cx="28956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0" descr="RigidBoa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65414"/>
            <a:ext cx="27432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2" descr="SeaTow%20logo%20WhtBkgr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75014"/>
            <a:ext cx="30480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24" descr="Soundings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3014"/>
            <a:ext cx="25908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26" descr="BUDG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89214"/>
            <a:ext cx="15763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8" descr="Avi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56014"/>
            <a:ext cx="16002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30" descr="SmartPlug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32414"/>
            <a:ext cx="17526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32" descr="RedRoofInnR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22814"/>
            <a:ext cx="95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2" name="Picture 34" descr="Wyndha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b="16728"/>
          <a:stretch>
            <a:fillRect/>
          </a:stretch>
        </p:blipFill>
        <p:spPr bwMode="auto">
          <a:xfrm>
            <a:off x="5943600" y="4065814"/>
            <a:ext cx="2562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40" descr="M6BookNowLogoRe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17814"/>
            <a:ext cx="777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Text Box 43"/>
          <p:cNvSpPr txBox="1">
            <a:spLocks noChangeArrowheads="1"/>
          </p:cNvSpPr>
          <p:nvPr/>
        </p:nvSpPr>
        <p:spPr bwMode="auto">
          <a:xfrm>
            <a:off x="1066800" y="103414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Member Benefits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86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9"/>
          <p:cNvSpPr txBox="1">
            <a:spLocks noChangeArrowheads="1"/>
          </p:cNvSpPr>
          <p:nvPr/>
        </p:nvSpPr>
        <p:spPr bwMode="auto">
          <a:xfrm>
            <a:off x="1066800" y="601436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Member Benefits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Text Box 20"/>
          <p:cNvSpPr txBox="1">
            <a:spLocks noChangeArrowheads="1"/>
          </p:cNvSpPr>
          <p:nvPr/>
        </p:nvSpPr>
        <p:spPr bwMode="auto">
          <a:xfrm>
            <a:off x="0" y="1363436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Do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Have a Member Benefits brochure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and keep it with your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other recruiting materials?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Know about any local Member Benefits?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(Local marina or parts supplier)</a:t>
            </a:r>
          </a:p>
        </p:txBody>
      </p:sp>
      <p:pic>
        <p:nvPicPr>
          <p:cNvPr id="3994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797">
            <a:off x="7956550" y="2277836"/>
            <a:ext cx="806450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033146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12954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Lighthouse Marine Supply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marineengineparts.com         partman.com </a:t>
            </a:r>
            <a:endParaRPr lang="en-US" altLang="en-US" sz="32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3019" r="1505" b="2670"/>
          <a:stretch>
            <a:fillRect/>
          </a:stretch>
        </p:blipFill>
        <p:spPr bwMode="auto">
          <a:xfrm>
            <a:off x="0" y="2463800"/>
            <a:ext cx="914400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7778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998764" y="78105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</p:txBody>
      </p:sp>
      <p:pic>
        <p:nvPicPr>
          <p:cNvPr id="41987" name="Picture 4" descr="compasssign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9" y="4514850"/>
            <a:ext cx="31908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ensig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14" y="1695450"/>
            <a:ext cx="31051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312964" y="1543050"/>
            <a:ext cx="5257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altLang="en-US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Classes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Guest Speakers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Port Captains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Member Network</a:t>
            </a: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800">
                <a:latin typeface="Arial Narrow" panose="020B0606020202030204" pitchFamily="34" charset="0"/>
                <a:cs typeface="Arial" panose="020B0604020202020204" pitchFamily="34" charset="0"/>
              </a:rPr>
              <a:t>(Local &amp; National)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Events</a:t>
            </a:r>
          </a:p>
        </p:txBody>
      </p:sp>
      <p:pic>
        <p:nvPicPr>
          <p:cNvPr id="41990" name="Picture 9" descr="McGrawwH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14" y="2838450"/>
            <a:ext cx="14287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1" descr="G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64" y="2762250"/>
            <a:ext cx="1333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9454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86493" y="772886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0693" y="1839686"/>
            <a:ext cx="44196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Discounted to members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or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not available at all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to non-members</a:t>
            </a:r>
            <a:endParaRPr lang="en-US" altLang="en-US" sz="3200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3012" name="Picture 6" descr="100_2284a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19727"/>
          <a:stretch>
            <a:fillRect/>
          </a:stretch>
        </p:blipFill>
        <p:spPr bwMode="auto">
          <a:xfrm>
            <a:off x="4291693" y="1425349"/>
            <a:ext cx="464820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665317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304800" y="2362200"/>
            <a:ext cx="44196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Discounted to members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or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not available at all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to non-members</a:t>
            </a:r>
            <a:endParaRPr lang="en-US" altLang="en-US" sz="3200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5181600" y="2133600"/>
            <a:ext cx="39624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Seminars</a:t>
            </a:r>
          </a:p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Adv Grades</a:t>
            </a:r>
          </a:p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Operator Cert.</a:t>
            </a:r>
          </a:p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First Aid / CPR</a:t>
            </a:r>
          </a:p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Lecturers</a:t>
            </a:r>
          </a:p>
          <a:p>
            <a:pPr algn="ctr" eaLnBrk="1" hangingPunct="1"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and More</a:t>
            </a:r>
            <a:endParaRPr lang="en-US" altLang="en-US" sz="3200" b="1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5270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2130425"/>
            <a:ext cx="73152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A.R.T.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Attract, Recruit, and Transition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steps that comprise the art</a:t>
            </a:r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of building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squadron</a:t>
            </a:r>
          </a:p>
        </p:txBody>
      </p:sp>
    </p:spTree>
    <p:extLst>
      <p:ext uri="{BB962C8B-B14F-4D97-AF65-F5344CB8AC3E}">
        <p14:creationId xmlns:p14="http://schemas.microsoft.com/office/powerpoint/2010/main" val="397776793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876300" y="544285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90500" y="1611085"/>
            <a:ext cx="44196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Guest Speakers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Appear at meetings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and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not usually available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to the general public</a:t>
            </a:r>
            <a:endParaRPr lang="en-US" altLang="en-US" sz="3200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5" descr="101_056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r="26608"/>
          <a:stretch>
            <a:fillRect/>
          </a:stretch>
        </p:blipFill>
        <p:spPr bwMode="auto">
          <a:xfrm>
            <a:off x="4381500" y="1153885"/>
            <a:ext cx="46482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2766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876300" y="372836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90500" y="1134836"/>
            <a:ext cx="52578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Port Captains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Member Network</a:t>
            </a:r>
          </a:p>
          <a:p>
            <a:pPr eaLnBrk="1" hangingPunct="1">
              <a:lnSpc>
                <a:spcPct val="75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sz="2800">
                <a:latin typeface="Arial Narrow" panose="020B0606020202030204" pitchFamily="34" charset="0"/>
                <a:cs typeface="Arial" panose="020B0604020202020204" pitchFamily="34" charset="0"/>
              </a:rPr>
              <a:t>(Local &amp; National)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         Events</a:t>
            </a:r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8"/>
          <a:stretch>
            <a:fillRect/>
          </a:stretch>
        </p:blipFill>
        <p:spPr bwMode="auto">
          <a:xfrm>
            <a:off x="4686300" y="982436"/>
            <a:ext cx="43434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13392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307521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Local knowledge from fellow members</a:t>
            </a:r>
          </a:p>
        </p:txBody>
      </p:sp>
      <p:pic>
        <p:nvPicPr>
          <p:cNvPr id="47107" name="Picture 6" descr="100_116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24622"/>
          <a:stretch>
            <a:fillRect/>
          </a:stretch>
        </p:blipFill>
        <p:spPr bwMode="auto">
          <a:xfrm>
            <a:off x="0" y="1450521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44041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Casual gatherings with fellow members</a:t>
            </a:r>
          </a:p>
        </p:txBody>
      </p:sp>
      <p:pic>
        <p:nvPicPr>
          <p:cNvPr id="48131" name="Picture 4" descr="100_5317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0" r="7375" b="29543"/>
          <a:stretch>
            <a:fillRect/>
          </a:stretch>
        </p:blipFill>
        <p:spPr bwMode="auto">
          <a:xfrm>
            <a:off x="0" y="12954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44530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990600" y="234043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 Events – Rendezvous</a:t>
            </a:r>
          </a:p>
        </p:txBody>
      </p:sp>
      <p:pic>
        <p:nvPicPr>
          <p:cNvPr id="49155" name="Picture 4" descr="100_17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b="16029"/>
          <a:stretch>
            <a:fillRect/>
          </a:stretch>
        </p:blipFill>
        <p:spPr bwMode="auto">
          <a:xfrm>
            <a:off x="0" y="1388156"/>
            <a:ext cx="9144000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209338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990600" y="283028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 Events – Rendezvous</a:t>
            </a:r>
          </a:p>
        </p:txBody>
      </p:sp>
      <p:pic>
        <p:nvPicPr>
          <p:cNvPr id="50179" name="Picture 4" descr="100_88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 b="25359"/>
          <a:stretch>
            <a:fillRect/>
          </a:stretch>
        </p:blipFill>
        <p:spPr bwMode="auto">
          <a:xfrm>
            <a:off x="0" y="1426028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508882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990600" y="136071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 Events – Fun &amp; Games</a:t>
            </a:r>
          </a:p>
        </p:txBody>
      </p:sp>
      <p:pic>
        <p:nvPicPr>
          <p:cNvPr id="51203" name="Picture 4" descr="101_1016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" b="28535"/>
          <a:stretch>
            <a:fillRect/>
          </a:stretch>
        </p:blipFill>
        <p:spPr bwMode="auto">
          <a:xfrm>
            <a:off x="0" y="1279071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8421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990600" y="340178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In Squadron Benefits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Fraternal Events – Raft Ups</a:t>
            </a:r>
          </a:p>
        </p:txBody>
      </p:sp>
      <p:pic>
        <p:nvPicPr>
          <p:cNvPr id="52227" name="Picture 4" descr="100_538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/>
          <a:stretch>
            <a:fillRect/>
          </a:stretch>
        </p:blipFill>
        <p:spPr bwMode="auto">
          <a:xfrm>
            <a:off x="0" y="1491116"/>
            <a:ext cx="9144000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377056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Did you ask?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Are they interested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 doing community service?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(We do that)</a:t>
            </a:r>
          </a:p>
        </p:txBody>
      </p:sp>
    </p:spTree>
    <p:extLst>
      <p:ext uri="{BB962C8B-B14F-4D97-AF65-F5344CB8AC3E}">
        <p14:creationId xmlns:p14="http://schemas.microsoft.com/office/powerpoint/2010/main" val="3043671295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990600" y="136071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Beach Clean Ups</a:t>
            </a:r>
          </a:p>
        </p:txBody>
      </p:sp>
      <p:pic>
        <p:nvPicPr>
          <p:cNvPr id="54275" name="Picture 5" descr="DSC_1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r="259" b="18750"/>
          <a:stretch>
            <a:fillRect/>
          </a:stretch>
        </p:blipFill>
        <p:spPr bwMode="auto">
          <a:xfrm>
            <a:off x="0" y="1279071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16341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57200" y="1676400"/>
            <a:ext cx="8229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 - Attract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Attract 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the attention of potential members with more than just boating class flyers.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We get many members via public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boating classes, but there are other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ways to capture the public’s interest.</a:t>
            </a:r>
          </a:p>
        </p:txBody>
      </p:sp>
    </p:spTree>
    <p:extLst>
      <p:ext uri="{BB962C8B-B14F-4D97-AF65-F5344CB8AC3E}">
        <p14:creationId xmlns:p14="http://schemas.microsoft.com/office/powerpoint/2010/main" val="68537205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990600" y="364672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Safety Demonstrations</a:t>
            </a:r>
          </a:p>
        </p:txBody>
      </p:sp>
      <p:pic>
        <p:nvPicPr>
          <p:cNvPr id="55299" name="Picture 4" descr="101_052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13744"/>
          <a:stretch>
            <a:fillRect/>
          </a:stretch>
        </p:blipFill>
        <p:spPr bwMode="auto">
          <a:xfrm>
            <a:off x="0" y="1507672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35478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990600" y="413657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Safety Demonstrations</a:t>
            </a:r>
          </a:p>
        </p:txBody>
      </p:sp>
      <p:pic>
        <p:nvPicPr>
          <p:cNvPr id="56323" name="Picture 4" descr="101_057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b="16965"/>
          <a:stretch>
            <a:fillRect/>
          </a:stretch>
        </p:blipFill>
        <p:spPr bwMode="auto">
          <a:xfrm>
            <a:off x="609600" y="1555070"/>
            <a:ext cx="8001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2154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990600" y="364671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Safety Demonstrations</a:t>
            </a:r>
          </a:p>
        </p:txBody>
      </p:sp>
      <p:pic>
        <p:nvPicPr>
          <p:cNvPr id="57347" name="Picture 4" descr="100_86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4" r="21806" b="34378"/>
          <a:stretch>
            <a:fillRect/>
          </a:stretch>
        </p:blipFill>
        <p:spPr bwMode="auto">
          <a:xfrm>
            <a:off x="0" y="1507671"/>
            <a:ext cx="9144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1938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990600" y="462643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i.e. Cardboard Boat Race</a:t>
            </a: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"/>
          <a:stretch>
            <a:fillRect/>
          </a:stretch>
        </p:blipFill>
        <p:spPr bwMode="auto">
          <a:xfrm>
            <a:off x="0" y="1575481"/>
            <a:ext cx="9144000" cy="430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0" y="5231493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Squadron rescue boat and information booth</a:t>
            </a: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6858000" y="538843"/>
            <a:ext cx="2057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and Visibility</a:t>
            </a:r>
          </a:p>
        </p:txBody>
      </p:sp>
    </p:spTree>
    <p:extLst>
      <p:ext uri="{BB962C8B-B14F-4D97-AF65-F5344CB8AC3E}">
        <p14:creationId xmlns:p14="http://schemas.microsoft.com/office/powerpoint/2010/main" val="1885033394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990600" y="332014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Community Service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i.e. Cardboard Boat Race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r="6522" b="4651"/>
          <a:stretch>
            <a:fillRect/>
          </a:stretch>
        </p:blipFill>
        <p:spPr bwMode="auto">
          <a:xfrm>
            <a:off x="0" y="1475014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858000" y="408214"/>
            <a:ext cx="2057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and Visibility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705600" y="2903764"/>
            <a:ext cx="2438400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Help with a public event and be in front of all these people.</a:t>
            </a:r>
          </a:p>
        </p:txBody>
      </p:sp>
    </p:spTree>
    <p:extLst>
      <p:ext uri="{BB962C8B-B14F-4D97-AF65-F5344CB8AC3E}">
        <p14:creationId xmlns:p14="http://schemas.microsoft.com/office/powerpoint/2010/main" val="2252949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990600" y="372836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Missed Opportunities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0" y="1134836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Do you have: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 Promotional Trifold and Membership Application on your boat, in your car,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at home, at your office?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Squadron Business Cards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with your contact info?</a:t>
            </a: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6974">
            <a:off x="541338" y="3325586"/>
            <a:ext cx="1065212" cy="23860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10" descr="USPSM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043">
            <a:off x="7315200" y="3544661"/>
            <a:ext cx="1457325" cy="20859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11733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Missed Opportunities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Can they: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Fill out or download an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Application on line?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Easily find your web site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or contact info</a:t>
            </a:r>
          </a:p>
        </p:txBody>
      </p:sp>
    </p:spTree>
    <p:extLst>
      <p:ext uri="{BB962C8B-B14F-4D97-AF65-F5344CB8AC3E}">
        <p14:creationId xmlns:p14="http://schemas.microsoft.com/office/powerpoint/2010/main" val="793887850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Missed Opportunities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Do you know: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When the next ABC Class is?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When the next General Meeting is?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Who will be the Guest Speaker?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Membership Cost?</a:t>
            </a: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98465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Missed Opportunities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Did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Get contact info so you can follow up?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Ask them if they have any questions?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Invite them to a meeting?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Invite them on your boat?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36627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90600" y="12954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Missed Opportunities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2057400"/>
            <a:ext cx="9144000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Did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Calm their concerns about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“required” uniforms?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Tell them they can get the first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18 months for the price of 12?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(Get the 12 month payment up front.)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1039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14400" y="1676400"/>
            <a:ext cx="7315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Class Exercise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List the many ways we can be visible to the public that are not related to ABC classes.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 Narrow" panose="020B0606020202030204" pitchFamily="34" charset="0"/>
                <a:cs typeface="Arial" panose="020B0604020202020204" pitchFamily="34" charset="0"/>
              </a:rPr>
              <a:t>People need to see something multiple times before they react to it.</a:t>
            </a:r>
            <a:endParaRPr lang="en-US" altLang="en-US" sz="2000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7836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 - Transition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b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Transition</a:t>
            </a:r>
            <a:r>
              <a:rPr lang="en-US" altLang="ja-JP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them from new members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 lifelong members.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ja-JP" sz="3200" u="sng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All</a:t>
            </a:r>
            <a:r>
              <a:rPr lang="en-US" altLang="ja-JP" sz="32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members need a reason to stay and to stay involved… To be invested in the squadron.</a:t>
            </a:r>
            <a:endParaRPr lang="en-US" altLang="en-US" sz="32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549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914400" y="1676400"/>
            <a:ext cx="73152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Class Exercise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List the many ways we can encourage new members to become more involved and begin the transition to a lifelong member.</a:t>
            </a: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90423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015093" y="824593"/>
            <a:ext cx="731520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Did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Transition Cyber members to  Squadrons </a:t>
            </a:r>
            <a:r>
              <a:rPr lang="en-US" altLang="en-US" dirty="0">
                <a:latin typeface="Arial Narrow" panose="020B0606020202030204" pitchFamily="34" charset="0"/>
                <a:cs typeface="Arial" panose="020B0604020202020204" pitchFamily="34" charset="0"/>
              </a:rPr>
              <a:t>(if that’s what they want)?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Assign all new members a mentor?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Invite them to a meeting or event?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(Offer to pick them up?)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334516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Did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Welcome them?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Introduce them to other members within the Squadron and beyond?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Remind them that they belong to a large network of boaters?</a:t>
            </a: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27369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966107" y="767443"/>
            <a:ext cx="7315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Have you: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Included your new member in upcoming event planning?</a:t>
            </a:r>
            <a:endParaRPr lang="en-US" altLang="en-US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Asked them for event ideas?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Included them as part of the team?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Asked how they want to get involved?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82971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81000" y="81640"/>
            <a:ext cx="8382000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Do existing members need to be reminded of those Member Benefits?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59" name="AutoShape 4" descr="image003"/>
          <p:cNvSpPr>
            <a:spLocks noChangeAspect="1" noChangeArrowheads="1"/>
          </p:cNvSpPr>
          <p:nvPr/>
        </p:nvSpPr>
        <p:spPr bwMode="auto">
          <a:xfrm>
            <a:off x="2286000" y="538163"/>
            <a:ext cx="4572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AutoShape 6" descr="image004"/>
          <p:cNvSpPr>
            <a:spLocks noChangeAspect="1" noChangeArrowheads="1"/>
          </p:cNvSpPr>
          <p:nvPr/>
        </p:nvSpPr>
        <p:spPr bwMode="auto">
          <a:xfrm>
            <a:off x="2219325" y="776288"/>
            <a:ext cx="47053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1" name="AutoShape 8" descr="image004"/>
          <p:cNvSpPr>
            <a:spLocks noChangeAspect="1" noChangeArrowheads="1"/>
          </p:cNvSpPr>
          <p:nvPr/>
        </p:nvSpPr>
        <p:spPr bwMode="auto">
          <a:xfrm>
            <a:off x="2219325" y="776288"/>
            <a:ext cx="47053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2" name="AutoShape 10" descr="image003"/>
          <p:cNvSpPr>
            <a:spLocks noChangeAspect="1" noChangeArrowheads="1"/>
          </p:cNvSpPr>
          <p:nvPr/>
        </p:nvSpPr>
        <p:spPr bwMode="auto">
          <a:xfrm>
            <a:off x="2286000" y="538163"/>
            <a:ext cx="4572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63" name="Picture 13" descr="M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>
            <a:fillRect/>
          </a:stretch>
        </p:blipFill>
        <p:spPr bwMode="auto">
          <a:xfrm>
            <a:off x="152400" y="1621970"/>
            <a:ext cx="46196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2" descr="M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666" b="28830"/>
          <a:stretch>
            <a:fillRect/>
          </a:stretch>
        </p:blipFill>
        <p:spPr bwMode="auto">
          <a:xfrm>
            <a:off x="4648200" y="130084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727485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8382000" cy="41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Do existing members remember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the reasons they joined?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Education      Social Gatherings      Events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Member Knowledge     Community Service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 Narrow" panose="020B0606020202030204" pitchFamily="34" charset="0"/>
                <a:cs typeface="Arial" panose="020B0604020202020204" pitchFamily="34" charset="0"/>
              </a:rPr>
              <a:t>Have they been encouraged to participate and take advantage of these opportunities?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 baseline="60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AutoShape 3" descr="image003"/>
          <p:cNvSpPr>
            <a:spLocks noChangeAspect="1" noChangeArrowheads="1"/>
          </p:cNvSpPr>
          <p:nvPr/>
        </p:nvSpPr>
        <p:spPr bwMode="auto">
          <a:xfrm>
            <a:off x="2286000" y="538163"/>
            <a:ext cx="4572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4" name="AutoShape 4" descr="image004"/>
          <p:cNvSpPr>
            <a:spLocks noChangeAspect="1" noChangeArrowheads="1"/>
          </p:cNvSpPr>
          <p:nvPr/>
        </p:nvSpPr>
        <p:spPr bwMode="auto">
          <a:xfrm>
            <a:off x="2219325" y="776288"/>
            <a:ext cx="47053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AutoShape 5" descr="image004"/>
          <p:cNvSpPr>
            <a:spLocks noChangeAspect="1" noChangeArrowheads="1"/>
          </p:cNvSpPr>
          <p:nvPr/>
        </p:nvSpPr>
        <p:spPr bwMode="auto">
          <a:xfrm>
            <a:off x="2219325" y="776288"/>
            <a:ext cx="47053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6" name="AutoShape 6" descr="image003"/>
          <p:cNvSpPr>
            <a:spLocks noChangeAspect="1" noChangeArrowheads="1"/>
          </p:cNvSpPr>
          <p:nvPr/>
        </p:nvSpPr>
        <p:spPr bwMode="auto">
          <a:xfrm>
            <a:off x="2286000" y="538163"/>
            <a:ext cx="4572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29258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28600" y="677636"/>
            <a:ext cx="8686800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Do you know about B.A.R.S.?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elonging</a:t>
            </a: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chievement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ecognition</a:t>
            </a: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tatus</a:t>
            </a:r>
            <a:r>
              <a:rPr lang="en-US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….......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latin typeface="Arial Narrow" panose="020B0606020202030204" pitchFamily="34" charset="0"/>
                <a:cs typeface="Arial" panose="020B0604020202020204" pitchFamily="34" charset="0"/>
              </a:rPr>
              <a:t>BELONGING is easy, just pay your dues - but considering yourself a true member or volunteer requires ACHIEVING something for your organization, RECEIVING recognition by the organization, and finally achieving the STATUS that comes with being a recognized volunteer, committee chair, or officer</a:t>
            </a:r>
            <a:r>
              <a:rPr lang="en-US" altLang="en-US" sz="320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585776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28600" y="1981200"/>
            <a:ext cx="86868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Volunteers are not paid,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not because they are worthless,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but because they are priceless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Recognize their achievements.</a:t>
            </a:r>
          </a:p>
        </p:txBody>
      </p:sp>
    </p:spTree>
    <p:extLst>
      <p:ext uri="{BB962C8B-B14F-4D97-AF65-F5344CB8AC3E}">
        <p14:creationId xmlns:p14="http://schemas.microsoft.com/office/powerpoint/2010/main" val="2117147441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Marketing, Public Relations, Education, Member Benefits, Membership, and others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must all work together as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one coordinated, harmonious, multifaceted unit to be successful.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000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7391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Web Sites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2740" b="34076"/>
          <a:stretch>
            <a:fillRect/>
          </a:stretch>
        </p:blipFill>
        <p:spPr bwMode="auto">
          <a:xfrm>
            <a:off x="1588" y="2286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It’s 2016 – If you don’t have a web site, you don’t exist.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276600" y="3413125"/>
            <a:ext cx="48006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Is it up to date?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066800" y="4267200"/>
            <a:ext cx="71628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 standardized web site template is currently available for squadrons to use. It will be updated for America’s Boating Club</a:t>
            </a:r>
            <a:r>
              <a:rPr lang="en-US" alt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automatically.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It fills in class information from HQ800.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831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84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As important today as web sites. (Facebook)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r="12294" b="26698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486400" y="3810000"/>
            <a:ext cx="32766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Is it active?</a:t>
            </a:r>
          </a:p>
        </p:txBody>
      </p:sp>
    </p:spTree>
    <p:extLst>
      <p:ext uri="{BB962C8B-B14F-4D97-AF65-F5344CB8AC3E}">
        <p14:creationId xmlns:p14="http://schemas.microsoft.com/office/powerpoint/2010/main" val="1772077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US" altLang="en-US" sz="2000" b="1" baseline="6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18288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As important today as web sites. (Twitter)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0"/>
          <a:stretch>
            <a:fillRect/>
          </a:stretch>
        </p:blipFill>
        <p:spPr bwMode="auto">
          <a:xfrm>
            <a:off x="0" y="2286000"/>
            <a:ext cx="914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486400" y="3429000"/>
            <a:ext cx="32766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Is it active?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486400" y="3886200"/>
            <a:ext cx="3276600" cy="27606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Font typeface="Monotype Sorts"/>
              <a:buChar char="u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Monotype Sorts"/>
              <a:buChar char="l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SzPct val="6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Share the effort:</a:t>
            </a:r>
          </a:p>
          <a:p>
            <a:pPr algn="ctr" eaLnBrk="1" hangingPunct="1">
              <a:spcBef>
                <a:spcPct val="2500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Assign 1 day each Month for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Bridge Members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Committee Chairs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and Others</a:t>
            </a:r>
          </a:p>
        </p:txBody>
      </p:sp>
    </p:spTree>
    <p:extLst>
      <p:ext uri="{BB962C8B-B14F-4D97-AF65-F5344CB8AC3E}">
        <p14:creationId xmlns:p14="http://schemas.microsoft.com/office/powerpoint/2010/main" val="1929983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4" grpId="1" animBg="1"/>
      <p:bldP spid="276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5dd3b5eab04799935286d652a75b776e2b83c"/>
  <p:tag name="ISPRING_RESOURCE_PATHS_HASH_PRESENTER" val="39191712ec31c5d152a6e1864739caf612d62d7f"/>
</p:tagLst>
</file>

<file path=ppt/theme/theme1.xml><?xml version="1.0" encoding="utf-8"?>
<a:theme xmlns:a="http://schemas.openxmlformats.org/drawingml/2006/main" name="New Wave">
  <a:themeElements>
    <a:clrScheme name="SolStrat Briefing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lStrat Briefing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Strat Briefing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Strat Briefing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Strat Briefing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Strat Briefing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Strat Briefing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Strat Briefing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BClub PPT Template.pptx" id="{CDA87D8D-C613-4148-B7E5-2D3C44FA0592}" vid="{AEEAB9D8-ADB3-4D9D-87E6-229310FBE4A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1582</Words>
  <Application>Microsoft Office PowerPoint</Application>
  <PresentationFormat>Letter Paper (8.5x11 in)</PresentationFormat>
  <Paragraphs>290</Paragraphs>
  <Slides>69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Arial Narrow</vt:lpstr>
      <vt:lpstr>Calibri</vt:lpstr>
      <vt:lpstr>Times New Roman</vt:lpstr>
      <vt:lpstr>Wingdings</vt:lpstr>
      <vt:lpstr>New Wave</vt:lpstr>
      <vt:lpstr>The A.R.T. of Marketing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Mermelstein</dc:creator>
  <cp:lastModifiedBy>Ron Jones</cp:lastModifiedBy>
  <cp:revision>218</cp:revision>
  <cp:lastPrinted>1999-02-11T20:37:06Z</cp:lastPrinted>
  <dcterms:created xsi:type="dcterms:W3CDTF">2014-04-13T20:07:38Z</dcterms:created>
  <dcterms:modified xsi:type="dcterms:W3CDTF">2019-10-20T23:03:06Z</dcterms:modified>
</cp:coreProperties>
</file>