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92" r:id="rId1"/>
  </p:sldMasterIdLst>
  <p:notesMasterIdLst>
    <p:notesMasterId r:id="rId18"/>
  </p:notesMasterIdLst>
  <p:sldIdLst>
    <p:sldId id="267" r:id="rId2"/>
    <p:sldId id="257" r:id="rId3"/>
    <p:sldId id="289" r:id="rId4"/>
    <p:sldId id="292" r:id="rId5"/>
    <p:sldId id="269" r:id="rId6"/>
    <p:sldId id="280" r:id="rId7"/>
    <p:sldId id="281" r:id="rId8"/>
    <p:sldId id="272" r:id="rId9"/>
    <p:sldId id="273" r:id="rId10"/>
    <p:sldId id="274" r:id="rId11"/>
    <p:sldId id="293" r:id="rId12"/>
    <p:sldId id="284" r:id="rId13"/>
    <p:sldId id="264" r:id="rId14"/>
    <p:sldId id="277" r:id="rId15"/>
    <p:sldId id="278" r:id="rId16"/>
    <p:sldId id="26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C9C771"/>
    <a:srgbClr val="003399"/>
    <a:srgbClr val="0922DD"/>
    <a:srgbClr val="1534D1"/>
    <a:srgbClr val="0A1962"/>
    <a:srgbClr val="0E38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297" autoAdjust="0"/>
  </p:normalViewPr>
  <p:slideViewPr>
    <p:cSldViewPr>
      <p:cViewPr>
        <p:scale>
          <a:sx n="66" d="100"/>
          <a:sy n="66" d="100"/>
        </p:scale>
        <p:origin x="-1854" y="-48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8813E3-EDCE-4269-8424-F7305AB1FF05}" type="datetimeFigureOut">
              <a:rPr lang="en-US" smtClean="0"/>
              <a:pPr/>
              <a:t>7/29/2013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F64D4F-BF6A-46DA-8CD6-0F1C2C7C42A5}" type="slidenum">
              <a:rPr lang="en-US" smtClean="0"/>
              <a:pPr/>
              <a:t>‹#›</a:t>
            </a:fld>
            <a:endParaRPr lang="en-US" dirty="0"/>
          </a:p>
        </p:txBody>
      </p:sp>
    </p:spTree>
    <p:extLst>
      <p:ext uri="{BB962C8B-B14F-4D97-AF65-F5344CB8AC3E}">
        <p14:creationId xmlns:p14="http://schemas.microsoft.com/office/powerpoint/2010/main" val="4164221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r>
              <a:rPr lang="en-US" dirty="0" smtClean="0"/>
              <a:t>This presentation can be used at a National Meeting to advise squadrons and districts about benefits available to Members</a:t>
            </a:r>
          </a:p>
        </p:txBody>
      </p:sp>
      <p:sp>
        <p:nvSpPr>
          <p:cNvPr id="74756" name="Slide Number Placeholder 3"/>
          <p:cNvSpPr>
            <a:spLocks noGrp="1"/>
          </p:cNvSpPr>
          <p:nvPr>
            <p:ph type="sldNum" sz="quarter" idx="5"/>
          </p:nvPr>
        </p:nvSpPr>
        <p:spPr>
          <a:noFill/>
        </p:spPr>
        <p:txBody>
          <a:bodyPr/>
          <a:lstStyle/>
          <a:p>
            <a:fld id="{D5C9D71C-1F9E-4BA2-B853-6DBB4AC5C054}" type="slidenum">
              <a:rPr lang="en-US" smtClean="0"/>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Check National’s Website for Port Captain in an area you are planning to visit.</a:t>
            </a:r>
          </a:p>
          <a:p>
            <a:pPr lvl="1">
              <a:buFont typeface="Arial" pitchFamily="34" charset="0"/>
              <a:buChar char="•"/>
            </a:pPr>
            <a:r>
              <a:rPr lang="en-US" dirty="0" smtClean="0"/>
              <a:t>Another</a:t>
            </a:r>
            <a:r>
              <a:rPr lang="en-US" baseline="0" dirty="0" smtClean="0"/>
              <a:t> great secret benefit available to members!</a:t>
            </a:r>
            <a:endParaRPr lang="en-US" dirty="0" smtClean="0"/>
          </a:p>
          <a:p>
            <a:pPr>
              <a:buFont typeface="Arial" pitchFamily="34" charset="0"/>
              <a:buChar char="•"/>
            </a:pPr>
            <a:r>
              <a:rPr lang="en-US" dirty="0" smtClean="0"/>
              <a:t>Is your District planning a conference or your squadron a rendezvous?   Check out the Marriott for Groups rate.  </a:t>
            </a:r>
          </a:p>
          <a:p>
            <a:pPr>
              <a:buFont typeface="Arial" pitchFamily="34" charset="0"/>
              <a:buChar char="•"/>
            </a:pPr>
            <a:r>
              <a:rPr lang="en-US" dirty="0" smtClean="0"/>
              <a:t>Your Membership makes you eligible for many Educational Opportunities.  You will want to check out the online courses and other</a:t>
            </a:r>
            <a:r>
              <a:rPr lang="en-US" baseline="0" dirty="0" smtClean="0"/>
              <a:t> offerings!</a:t>
            </a:r>
            <a:endParaRPr lang="en-US" dirty="0" smtClean="0"/>
          </a:p>
          <a:p>
            <a:pPr>
              <a:buFont typeface="Arial" pitchFamily="34" charset="0"/>
              <a:buChar char="•"/>
            </a:pPr>
            <a:r>
              <a:rPr lang="en-US" dirty="0" smtClean="0"/>
              <a:t>USPS has been able to have many of these benefits through Affinity.  If you would like to access</a:t>
            </a:r>
            <a:r>
              <a:rPr lang="en-US" baseline="0" dirty="0" smtClean="0"/>
              <a:t> the Affinity website directly, you can by following this link!</a:t>
            </a:r>
            <a:endParaRPr lang="en-US" dirty="0" smtClean="0"/>
          </a:p>
        </p:txBody>
      </p:sp>
      <p:sp>
        <p:nvSpPr>
          <p:cNvPr id="4" name="Slide Number Placeholder 3"/>
          <p:cNvSpPr>
            <a:spLocks noGrp="1"/>
          </p:cNvSpPr>
          <p:nvPr>
            <p:ph type="sldNum" sz="quarter" idx="10"/>
          </p:nvPr>
        </p:nvSpPr>
        <p:spPr/>
        <p:txBody>
          <a:bodyPr/>
          <a:lstStyle/>
          <a:p>
            <a:fld id="{8EF64D4F-BF6A-46DA-8CD6-0F1C2C7C42A5}"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any local benefits that are available to members of your district and squadrons</a:t>
            </a:r>
            <a:endParaRPr lang="en-US" dirty="0"/>
          </a:p>
        </p:txBody>
      </p:sp>
      <p:sp>
        <p:nvSpPr>
          <p:cNvPr id="4" name="Slide Number Placeholder 3"/>
          <p:cNvSpPr>
            <a:spLocks noGrp="1"/>
          </p:cNvSpPr>
          <p:nvPr>
            <p:ph type="sldNum" sz="quarter" idx="10"/>
          </p:nvPr>
        </p:nvSpPr>
        <p:spPr/>
        <p:txBody>
          <a:bodyPr/>
          <a:lstStyle/>
          <a:p>
            <a:fld id="{8EF64D4F-BF6A-46DA-8CD6-0F1C2C7C42A5}"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another example how you can save with Member’s benefits</a:t>
            </a:r>
          </a:p>
        </p:txBody>
      </p:sp>
      <p:sp>
        <p:nvSpPr>
          <p:cNvPr id="4" name="Slide Number Placeholder 3"/>
          <p:cNvSpPr>
            <a:spLocks noGrp="1"/>
          </p:cNvSpPr>
          <p:nvPr>
            <p:ph type="sldNum" sz="quarter" idx="10"/>
          </p:nvPr>
        </p:nvSpPr>
        <p:spPr/>
        <p:txBody>
          <a:bodyPr/>
          <a:lstStyle/>
          <a:p>
            <a:fld id="{8EF64D4F-BF6A-46DA-8CD6-0F1C2C7C42A5}"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Remember your membership is your ticket to real saving.  Check National’s Members Benefit Sites often for updates.</a:t>
            </a:r>
            <a:endParaRPr lang="en-US" dirty="0"/>
          </a:p>
        </p:txBody>
      </p:sp>
      <p:sp>
        <p:nvSpPr>
          <p:cNvPr id="4" name="Slide Number Placeholder 3"/>
          <p:cNvSpPr>
            <a:spLocks noGrp="1"/>
          </p:cNvSpPr>
          <p:nvPr>
            <p:ph type="sldNum" sz="quarter" idx="10"/>
          </p:nvPr>
        </p:nvSpPr>
        <p:spPr/>
        <p:txBody>
          <a:bodyPr/>
          <a:lstStyle/>
          <a:p>
            <a:fld id="{8EF64D4F-BF6A-46DA-8CD6-0F1C2C7C42A5}"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a:t>
            </a:r>
            <a:r>
              <a:rPr lang="en-US" baseline="0" dirty="0" smtClean="0"/>
              <a:t> you enjoyed this presentation today and want more information, join us at one of these locations to keep up with the latest benefit news!  We have new ones coming on board all the time and you will want to be the first to know!</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EF64D4F-BF6A-46DA-8CD6-0F1C2C7C42A5}"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many of you enjoyed</a:t>
            </a:r>
            <a:r>
              <a:rPr lang="en-US" baseline="0" dirty="0" smtClean="0"/>
              <a:t> your presentation and time today?</a:t>
            </a:r>
          </a:p>
          <a:p>
            <a:endParaRPr lang="en-US" baseline="0" dirty="0" smtClean="0"/>
          </a:p>
          <a:p>
            <a:r>
              <a:rPr lang="en-US" baseline="0" dirty="0" smtClean="0"/>
              <a:t>Now  you all have homework.</a:t>
            </a:r>
          </a:p>
          <a:p>
            <a:endParaRPr lang="en-US" baseline="0" dirty="0" smtClean="0"/>
          </a:p>
          <a:p>
            <a:r>
              <a:rPr lang="en-US" baseline="0" dirty="0" smtClean="0"/>
              <a:t>Ask everyone to raise their right hand.  And then ask again to get everyone to raise their right hand.</a:t>
            </a:r>
          </a:p>
          <a:p>
            <a:endParaRPr lang="en-US" baseline="0" dirty="0" smtClean="0"/>
          </a:p>
          <a:p>
            <a:r>
              <a:rPr lang="en-US" baseline="0" dirty="0" smtClean="0"/>
              <a:t>“Member Benefits is one of the best kept secrets in USPS!  You saw today how you could be saving money!  Now, I need your help in getting the word out to the Squadrons and Districts! So with your right hands up, repeat after me [read the slide statement].”</a:t>
            </a:r>
          </a:p>
          <a:p>
            <a:endParaRPr lang="en-US" baseline="0" dirty="0" smtClean="0"/>
          </a:p>
          <a:p>
            <a:r>
              <a:rPr lang="en-US" baseline="0" dirty="0" smtClean="0"/>
              <a:t>See you all online!</a:t>
            </a:r>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EF64D4F-BF6A-46DA-8CD6-0F1C2C7C42A5}"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Any Questions?</a:t>
            </a:r>
            <a:endParaRPr lang="en-US" dirty="0"/>
          </a:p>
        </p:txBody>
      </p:sp>
      <p:sp>
        <p:nvSpPr>
          <p:cNvPr id="4" name="Slide Number Placeholder 3"/>
          <p:cNvSpPr>
            <a:spLocks noGrp="1"/>
          </p:cNvSpPr>
          <p:nvPr>
            <p:ph type="sldNum" sz="quarter" idx="10"/>
          </p:nvPr>
        </p:nvSpPr>
        <p:spPr/>
        <p:txBody>
          <a:bodyPr/>
          <a:lstStyle/>
          <a:p>
            <a:fld id="{8EF64D4F-BF6A-46DA-8CD6-0F1C2C7C42A5}" type="slidenum">
              <a:rPr lang="en-US" smtClean="0"/>
              <a:pPr/>
              <a:t>16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r>
              <a:rPr lang="en-US" dirty="0" smtClean="0"/>
              <a:t>The United States Power Squadrons has partnered with a number of organizations which means there are more benefits to being a member of USPS than ever before.  How many of you are aware of the benefits that being a member can bring you? What are a few?  Does your District give seminars about Members Benefits?  Do you give a member’s benefit brochure to ABC and Seminar students?  Does your squadron members know the benefits available ?   The following slides will give you an idea of some of the benefits.  More details can be found on the USPS website under Member Benefits.  These benefits often change so you will want to check the Members Benefits Website</a:t>
            </a:r>
            <a:r>
              <a:rPr lang="en-US" baseline="0" dirty="0" smtClean="0"/>
              <a:t> </a:t>
            </a:r>
            <a:r>
              <a:rPr lang="en-US" dirty="0" smtClean="0"/>
              <a:t>often</a:t>
            </a:r>
            <a:r>
              <a:rPr lang="en-US" baseline="0" dirty="0" smtClean="0"/>
              <a:t> and join our Facebook page and </a:t>
            </a:r>
            <a:r>
              <a:rPr lang="en-US" baseline="0" dirty="0" err="1" smtClean="0"/>
              <a:t>SailAngle</a:t>
            </a:r>
            <a:r>
              <a:rPr lang="en-US" baseline="0" dirty="0" smtClean="0"/>
              <a:t> for announcements between the announcements!</a:t>
            </a:r>
            <a:endParaRPr lang="en-US" dirty="0" smtClean="0"/>
          </a:p>
        </p:txBody>
      </p:sp>
      <p:sp>
        <p:nvSpPr>
          <p:cNvPr id="75780" name="Slide Number Placeholder 3"/>
          <p:cNvSpPr>
            <a:spLocks noGrp="1"/>
          </p:cNvSpPr>
          <p:nvPr>
            <p:ph type="sldNum" sz="quarter" idx="5"/>
          </p:nvPr>
        </p:nvSpPr>
        <p:spPr>
          <a:noFill/>
        </p:spPr>
        <p:txBody>
          <a:bodyPr/>
          <a:lstStyle/>
          <a:p>
            <a:fld id="{F2484049-58E5-409E-ABF8-79A3B38833EF}" type="slidenum">
              <a:rPr lang="en-US" smtClean="0"/>
              <a:pPr/>
              <a:t>2</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endParaRPr lang="en-US" dirty="0" smtClean="0"/>
          </a:p>
        </p:txBody>
      </p:sp>
      <p:sp>
        <p:nvSpPr>
          <p:cNvPr id="75780" name="Slide Number Placeholder 3"/>
          <p:cNvSpPr>
            <a:spLocks noGrp="1"/>
          </p:cNvSpPr>
          <p:nvPr>
            <p:ph type="sldNum" sz="quarter" idx="5"/>
          </p:nvPr>
        </p:nvSpPr>
        <p:spPr>
          <a:noFill/>
        </p:spPr>
        <p:txBody>
          <a:bodyPr/>
          <a:lstStyle/>
          <a:p>
            <a:fld id="{F2484049-58E5-409E-ABF8-79A3B38833EF}" type="slidenum">
              <a:rPr lang="en-US" smtClean="0">
                <a:solidFill>
                  <a:prstClr val="black"/>
                </a:solidFill>
              </a:rPr>
              <a:pPr/>
              <a:t>3</a:t>
            </a:fld>
            <a:endParaRPr lang="en-US" dirty="0" smtClean="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endParaRPr lang="en-US" dirty="0" smtClean="0"/>
          </a:p>
        </p:txBody>
      </p:sp>
      <p:sp>
        <p:nvSpPr>
          <p:cNvPr id="75780" name="Slide Number Placeholder 3"/>
          <p:cNvSpPr>
            <a:spLocks noGrp="1"/>
          </p:cNvSpPr>
          <p:nvPr>
            <p:ph type="sldNum" sz="quarter" idx="5"/>
          </p:nvPr>
        </p:nvSpPr>
        <p:spPr>
          <a:noFill/>
        </p:spPr>
        <p:txBody>
          <a:bodyPr/>
          <a:lstStyle/>
          <a:p>
            <a:fld id="{F2484049-58E5-409E-ABF8-79A3B38833EF}" type="slidenum">
              <a:rPr lang="en-US" smtClean="0">
                <a:solidFill>
                  <a:prstClr val="black"/>
                </a:solidFill>
              </a:rPr>
              <a:pPr/>
              <a:t>4</a:t>
            </a:fld>
            <a:endParaRPr lang="en-US" dirty="0" smtClean="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There are discounts for your pet insurance</a:t>
            </a:r>
          </a:p>
          <a:p>
            <a:pPr lvl="1">
              <a:buFont typeface="Arial" pitchFamily="34" charset="0"/>
              <a:buChar char="•"/>
            </a:pPr>
            <a:r>
              <a:rPr lang="en-US" dirty="0" smtClean="0"/>
              <a:t>How</a:t>
            </a:r>
            <a:r>
              <a:rPr lang="en-US" baseline="0" dirty="0" smtClean="0"/>
              <a:t> many of you have pets?  </a:t>
            </a:r>
          </a:p>
          <a:p>
            <a:pPr lvl="1">
              <a:buFont typeface="Arial" pitchFamily="34" charset="0"/>
              <a:buChar char="•"/>
            </a:pPr>
            <a:r>
              <a:rPr lang="en-US" baseline="0" dirty="0" smtClean="0"/>
              <a:t>When you go to the vet have you seen VPI Pet Insurance brochures or has your vet recommended it to you?</a:t>
            </a:r>
          </a:p>
          <a:p>
            <a:pPr lvl="1">
              <a:buFont typeface="Arial" pitchFamily="34" charset="0"/>
              <a:buChar char="•"/>
            </a:pPr>
            <a:r>
              <a:rPr lang="en-US" baseline="0" dirty="0" smtClean="0"/>
              <a:t>Have you seriously considered Pet Insurance?</a:t>
            </a:r>
          </a:p>
          <a:p>
            <a:pPr lvl="1">
              <a:buFont typeface="Arial" pitchFamily="34" charset="0"/>
              <a:buChar char="•"/>
            </a:pPr>
            <a:r>
              <a:rPr lang="en-US" baseline="0" dirty="0" smtClean="0"/>
              <a:t>If you have, now you can take advantage of the same insurance your Vet Office is promoting, but by being a USPS member you will get 5% off the price, and a higher amount off for multiple pets!</a:t>
            </a:r>
          </a:p>
          <a:p>
            <a:pPr lvl="1">
              <a:buFont typeface="Arial" pitchFamily="34" charset="0"/>
              <a:buChar char="•"/>
            </a:pPr>
            <a:r>
              <a:rPr lang="en-US" baseline="0" dirty="0" smtClean="0"/>
              <a:t>I have never seen any of the organizations I belong to offer a discount on Pet Insurance.  So this alone is a great reason to be a member of USPS!</a:t>
            </a:r>
          </a:p>
          <a:p>
            <a:pPr lvl="1">
              <a:buFont typeface="Arial" pitchFamily="34" charset="0"/>
              <a:buChar char="•"/>
            </a:pPr>
            <a:r>
              <a:rPr lang="en-US" baseline="0" dirty="0" smtClean="0"/>
              <a:t>Having a unique benefit makes it more attractive to your members.</a:t>
            </a:r>
            <a:endParaRPr lang="en-US" dirty="0" smtClean="0"/>
          </a:p>
          <a:p>
            <a:pPr>
              <a:buFont typeface="Arial" pitchFamily="34" charset="0"/>
              <a:buChar char="•"/>
            </a:pPr>
            <a:r>
              <a:rPr lang="en-US" dirty="0" smtClean="0"/>
              <a:t> How many of you have tried the Office Depot benefit.  If you haven’t tried it you should.  I have tried it and save about $4 on a 5 dollar printing charge.  And it’s easy just go on the Member’s Benefit website and get your card today.   </a:t>
            </a:r>
          </a:p>
          <a:p>
            <a:pPr lvl="1">
              <a:buFont typeface="Arial" pitchFamily="34" charset="0"/>
              <a:buChar char="•"/>
            </a:pPr>
            <a:r>
              <a:rPr lang="en-US" dirty="0" smtClean="0"/>
              <a:t>Our</a:t>
            </a:r>
            <a:r>
              <a:rPr lang="en-US" baseline="0" dirty="0" smtClean="0"/>
              <a:t> most popular benefit ever!</a:t>
            </a:r>
            <a:endParaRPr lang="en-US" dirty="0" smtClean="0"/>
          </a:p>
          <a:p>
            <a:pPr lvl="1">
              <a:buFont typeface="Arial" pitchFamily="34" charset="0"/>
              <a:buChar char="•"/>
            </a:pPr>
            <a:r>
              <a:rPr lang="en-US" dirty="0" smtClean="0"/>
              <a:t>Cost</a:t>
            </a:r>
            <a:r>
              <a:rPr lang="en-US" baseline="0" dirty="0" smtClean="0"/>
              <a:t> to reprint the Member Benefits brochure was less than half of the regular price!</a:t>
            </a:r>
          </a:p>
          <a:p>
            <a:pPr lvl="1">
              <a:buFont typeface="Arial" pitchFamily="34" charset="0"/>
              <a:buChar char="•"/>
            </a:pPr>
            <a:r>
              <a:rPr lang="en-US" baseline="0" dirty="0" smtClean="0"/>
              <a:t>Do you pay for USPS items yourself and not submit an expense report?</a:t>
            </a:r>
          </a:p>
          <a:p>
            <a:pPr lvl="2">
              <a:buFont typeface="Arial" pitchFamily="34" charset="0"/>
              <a:buChar char="•"/>
            </a:pPr>
            <a:r>
              <a:rPr lang="en-US" baseline="0" dirty="0" smtClean="0"/>
              <a:t>Now you can save the money right up front.</a:t>
            </a:r>
          </a:p>
          <a:p>
            <a:pPr lvl="1">
              <a:buFont typeface="Arial" pitchFamily="34" charset="0"/>
              <a:buChar char="•"/>
            </a:pPr>
            <a:r>
              <a:rPr lang="en-US" baseline="0" dirty="0" smtClean="0"/>
              <a:t>How many ideas have you had but didn’t do because of the printing cost?  No second thoughts now!</a:t>
            </a:r>
          </a:p>
          <a:p>
            <a:pPr lvl="1">
              <a:buFont typeface="Arial" pitchFamily="34" charset="0"/>
              <a:buChar char="•"/>
            </a:pPr>
            <a:r>
              <a:rPr lang="en-US" baseline="0" dirty="0" smtClean="0"/>
              <a:t>Save on everything in the store (but not Clearance).</a:t>
            </a:r>
            <a:r>
              <a:rPr lang="en-US" dirty="0" smtClean="0"/>
              <a:t>  </a:t>
            </a:r>
          </a:p>
          <a:p>
            <a:pPr>
              <a:buFont typeface="Arial" pitchFamily="34" charset="0"/>
              <a:buChar char="•"/>
            </a:pPr>
            <a:r>
              <a:rPr lang="en-US" dirty="0" smtClean="0"/>
              <a:t> See more information on Discounts you can get from Capital Ford.  Have you received the notification from Capital Ford?  </a:t>
            </a:r>
          </a:p>
          <a:p>
            <a:pPr lvl="1">
              <a:buFont typeface="Arial" pitchFamily="34" charset="0"/>
              <a:buChar char="•"/>
            </a:pPr>
            <a:r>
              <a:rPr lang="en-US" dirty="0" smtClean="0"/>
              <a:t>If you are</a:t>
            </a:r>
            <a:r>
              <a:rPr lang="en-US" baseline="0" dirty="0" smtClean="0"/>
              <a:t> thinking of any new Ford vehicle, check out their prices and inventory compared to your local dealership.</a:t>
            </a:r>
          </a:p>
          <a:p>
            <a:pPr lvl="1">
              <a:buFont typeface="Arial" pitchFamily="34" charset="0"/>
              <a:buChar char="•"/>
            </a:pPr>
            <a:r>
              <a:rPr lang="en-US" baseline="0" dirty="0" smtClean="0"/>
              <a:t>They will even fly you into their location for free!</a:t>
            </a:r>
            <a:endParaRPr lang="en-US" dirty="0"/>
          </a:p>
        </p:txBody>
      </p:sp>
      <p:sp>
        <p:nvSpPr>
          <p:cNvPr id="4" name="Slide Number Placeholder 3"/>
          <p:cNvSpPr>
            <a:spLocks noGrp="1"/>
          </p:cNvSpPr>
          <p:nvPr>
            <p:ph type="sldNum" sz="quarter" idx="10"/>
          </p:nvPr>
        </p:nvSpPr>
        <p:spPr/>
        <p:txBody>
          <a:bodyPr/>
          <a:lstStyle/>
          <a:p>
            <a:fld id="{8EF64D4F-BF6A-46DA-8CD6-0F1C2C7C42A5}"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Your Member Benefits can give you discounts at many hotels.</a:t>
            </a:r>
          </a:p>
          <a:p>
            <a:pPr lvl="1">
              <a:buFont typeface="Arial" pitchFamily="34" charset="0"/>
              <a:buChar char="•"/>
            </a:pPr>
            <a:r>
              <a:rPr lang="en-US" dirty="0" smtClean="0"/>
              <a:t>How</a:t>
            </a:r>
            <a:r>
              <a:rPr lang="en-US" baseline="0" dirty="0" smtClean="0"/>
              <a:t> often have you rented hotel rooms  in the last year?</a:t>
            </a:r>
          </a:p>
          <a:p>
            <a:pPr lvl="1">
              <a:buFont typeface="Arial" pitchFamily="34" charset="0"/>
              <a:buChar char="•"/>
            </a:pPr>
            <a:r>
              <a:rPr lang="en-US" baseline="0" dirty="0" smtClean="0"/>
              <a:t>Well, these popular brands are covered by Wyndham, Red Roof and Hotel 6.</a:t>
            </a:r>
          </a:p>
          <a:p>
            <a:pPr lvl="2">
              <a:buFont typeface="Arial" pitchFamily="34" charset="0"/>
              <a:buChar char="•"/>
            </a:pPr>
            <a:r>
              <a:rPr lang="en-US" baseline="0" dirty="0" smtClean="0"/>
              <a:t>Ramada</a:t>
            </a:r>
          </a:p>
          <a:p>
            <a:pPr lvl="2">
              <a:buFont typeface="Arial" pitchFamily="34" charset="0"/>
              <a:buChar char="•"/>
            </a:pPr>
            <a:r>
              <a:rPr lang="en-US" baseline="0" dirty="0" smtClean="0"/>
              <a:t>Wingate</a:t>
            </a:r>
          </a:p>
          <a:p>
            <a:pPr lvl="2">
              <a:buFont typeface="Arial" pitchFamily="34" charset="0"/>
              <a:buChar char="•"/>
            </a:pPr>
            <a:r>
              <a:rPr lang="en-US" baseline="0" dirty="0" smtClean="0"/>
              <a:t>Knights Inn</a:t>
            </a:r>
          </a:p>
          <a:p>
            <a:pPr lvl="2">
              <a:buFont typeface="Arial" pitchFamily="34" charset="0"/>
              <a:buChar char="•"/>
            </a:pPr>
            <a:r>
              <a:rPr lang="en-US" baseline="0" dirty="0" smtClean="0"/>
              <a:t>Days Inn</a:t>
            </a:r>
          </a:p>
          <a:p>
            <a:pPr lvl="2">
              <a:buFont typeface="Arial" pitchFamily="34" charset="0"/>
              <a:buChar char="•"/>
            </a:pPr>
            <a:r>
              <a:rPr lang="en-US" baseline="0" dirty="0" smtClean="0"/>
              <a:t>Super 8</a:t>
            </a:r>
          </a:p>
          <a:p>
            <a:pPr lvl="2">
              <a:buFont typeface="Arial" pitchFamily="34" charset="0"/>
              <a:buChar char="•"/>
            </a:pPr>
            <a:r>
              <a:rPr lang="en-US" baseline="0" dirty="0" smtClean="0"/>
              <a:t>Travelodge</a:t>
            </a:r>
          </a:p>
          <a:p>
            <a:pPr lvl="2">
              <a:buFont typeface="Arial" pitchFamily="34" charset="0"/>
              <a:buChar char="•"/>
            </a:pPr>
            <a:r>
              <a:rPr lang="en-US" baseline="0" dirty="0" smtClean="0"/>
              <a:t>Howard Johnson</a:t>
            </a:r>
          </a:p>
          <a:p>
            <a:pPr lvl="2">
              <a:buFont typeface="Arial" pitchFamily="34" charset="0"/>
              <a:buChar char="•"/>
            </a:pPr>
            <a:r>
              <a:rPr lang="en-US" baseline="0" dirty="0" smtClean="0"/>
              <a:t>Baymont</a:t>
            </a:r>
          </a:p>
          <a:p>
            <a:pPr lvl="2">
              <a:buFont typeface="Arial" pitchFamily="34" charset="0"/>
              <a:buChar char="•"/>
            </a:pPr>
            <a:r>
              <a:rPr lang="en-US" baseline="0" dirty="0" smtClean="0"/>
              <a:t>Planet Hollywood</a:t>
            </a:r>
          </a:p>
          <a:p>
            <a:pPr lvl="2">
              <a:buFont typeface="Arial" pitchFamily="34" charset="0"/>
              <a:buChar char="•"/>
            </a:pPr>
            <a:r>
              <a:rPr lang="en-US" baseline="0" dirty="0" smtClean="0"/>
              <a:t>And many many more!</a:t>
            </a:r>
          </a:p>
          <a:p>
            <a:pPr lvl="2">
              <a:buFont typeface="Arial" pitchFamily="34" charset="0"/>
              <a:buChar char="•"/>
            </a:pPr>
            <a:endParaRPr lang="en-US" dirty="0" smtClean="0"/>
          </a:p>
          <a:p>
            <a:pPr>
              <a:buFont typeface="Arial" pitchFamily="34" charset="0"/>
              <a:buChar char="•"/>
            </a:pPr>
            <a:r>
              <a:rPr lang="en-US" dirty="0" smtClean="0"/>
              <a:t> If you have a trawler or looking to get one you will want to take advantage of the discount on  admission to Trawler Fest held at different location throughout the United States.  They offer a great</a:t>
            </a:r>
            <a:r>
              <a:rPr lang="en-US" baseline="0" dirty="0" smtClean="0"/>
              <a:t> discount to take their</a:t>
            </a:r>
            <a:r>
              <a:rPr lang="en-US" dirty="0" smtClean="0"/>
              <a:t> </a:t>
            </a:r>
            <a:r>
              <a:rPr lang="en-US" baseline="0" dirty="0" smtClean="0"/>
              <a:t>boating related courses, cruising and just having fun!</a:t>
            </a:r>
            <a:endParaRPr lang="en-US" dirty="0" smtClean="0"/>
          </a:p>
          <a:p>
            <a:pPr>
              <a:buFont typeface="Arial" pitchFamily="34" charset="0"/>
              <a:buChar char="•"/>
            </a:pPr>
            <a:r>
              <a:rPr lang="en-US" dirty="0" smtClean="0"/>
              <a:t> Planning a vacation visit the vacation center.  Have any of you used the discounts at Hotel 6, Red Roof and Wyndham?</a:t>
            </a:r>
          </a:p>
          <a:p>
            <a:pPr>
              <a:buFont typeface="Arial" pitchFamily="34" charset="0"/>
              <a:buChar char="•"/>
            </a:pPr>
            <a:r>
              <a:rPr lang="en-US" dirty="0" smtClean="0"/>
              <a:t> We</a:t>
            </a:r>
            <a:r>
              <a:rPr lang="en-US" baseline="0" dirty="0" smtClean="0"/>
              <a:t> also have CruisesOnly online site!  It covers all the major cruise companies.  They offer us very competitive rates and great service for our members!</a:t>
            </a:r>
          </a:p>
          <a:p>
            <a:pPr>
              <a:buFont typeface="Arial" pitchFamily="34" charset="0"/>
              <a:buChar char="•"/>
            </a:pPr>
            <a:r>
              <a:rPr lang="en-US" baseline="0" dirty="0" smtClean="0"/>
              <a:t> If you are looking for some great small boats, check out Rigid Boats!</a:t>
            </a:r>
          </a:p>
          <a:p>
            <a:pPr lvl="1">
              <a:buFont typeface="Arial" pitchFamily="34" charset="0"/>
              <a:buChar char="•"/>
            </a:pPr>
            <a:r>
              <a:rPr lang="en-US" baseline="0" dirty="0" smtClean="0"/>
              <a:t>Rigid Boats is a version of an inflatable boat, but made from fiberglass!  Very practical!</a:t>
            </a:r>
          </a:p>
          <a:p>
            <a:pPr lvl="1">
              <a:buFont typeface="Arial" pitchFamily="34" charset="0"/>
              <a:buChar char="•"/>
            </a:pPr>
            <a:r>
              <a:rPr lang="en-US" baseline="0" dirty="0" smtClean="0"/>
              <a:t>They also have Frigid Rigid which covers small and large refrigerated coolers, including solar powered refrigerators! </a:t>
            </a:r>
          </a:p>
          <a:p>
            <a:pPr lvl="1">
              <a:buFont typeface="Arial" pitchFamily="34" charset="0"/>
              <a:buChar char="•"/>
            </a:pPr>
            <a:r>
              <a:rPr lang="en-US" baseline="0" dirty="0" smtClean="0"/>
              <a:t>Do we have any Fishermen/women in the room?</a:t>
            </a:r>
          </a:p>
          <a:p>
            <a:pPr lvl="2">
              <a:buFont typeface="Arial" pitchFamily="34" charset="0"/>
              <a:buChar char="•"/>
            </a:pPr>
            <a:r>
              <a:rPr lang="en-US" baseline="0" dirty="0" smtClean="0"/>
              <a:t>Rigid also offers a “micro skiff” – a one man boat about the same size as a kayak, but wider, that you can sit in a chair on top of, use like a paddleboard, and …ready for this….  HAS A MOTOR!  Must see!  Be sure and check it out on their website!  </a:t>
            </a:r>
          </a:p>
          <a:p>
            <a:pPr lvl="1">
              <a:buFont typeface="Arial" pitchFamily="34" charset="0"/>
              <a:buChar char="•"/>
            </a:pPr>
            <a:r>
              <a:rPr lang="en-US" baseline="0" dirty="0" smtClean="0"/>
              <a:t>Rigid is offering a 10% discount off Retail price on all their products for being a USPS member!</a:t>
            </a:r>
          </a:p>
          <a:p>
            <a:pPr lvl="0">
              <a:buFont typeface="Arial" pitchFamily="34" charset="0"/>
              <a:buChar char="•"/>
            </a:pPr>
            <a:r>
              <a:rPr lang="en-US" baseline="0" dirty="0" smtClean="0"/>
              <a:t>And if you are preparing your boat for your summer boating season, or just need new items or to upgrade your boat, check out Hamilton Marine!  They are a great source for many boating equipment and items and we get a great deal from them! </a:t>
            </a:r>
            <a:endParaRPr lang="en-US" dirty="0" smtClean="0"/>
          </a:p>
        </p:txBody>
      </p:sp>
      <p:sp>
        <p:nvSpPr>
          <p:cNvPr id="4" name="Slide Number Placeholder 3"/>
          <p:cNvSpPr>
            <a:spLocks noGrp="1"/>
          </p:cNvSpPr>
          <p:nvPr>
            <p:ph type="sldNum" sz="quarter" idx="10"/>
          </p:nvPr>
        </p:nvSpPr>
        <p:spPr/>
        <p:txBody>
          <a:bodyPr/>
          <a:lstStyle/>
          <a:p>
            <a:fld id="{8EF64D4F-BF6A-46DA-8CD6-0F1C2C7C42A5}"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Looking for a new Wireless phone?</a:t>
            </a:r>
            <a:r>
              <a:rPr lang="en-US" baseline="0" dirty="0" smtClean="0"/>
              <a:t>  C</a:t>
            </a:r>
            <a:r>
              <a:rPr lang="en-US" dirty="0" smtClean="0"/>
              <a:t>heck out the USPS Wireless Center</a:t>
            </a:r>
          </a:p>
          <a:p>
            <a:pPr lvl="1">
              <a:buFont typeface="Arial" pitchFamily="34" charset="0"/>
              <a:buChar char="•"/>
            </a:pPr>
            <a:r>
              <a:rPr lang="en-US" dirty="0" smtClean="0"/>
              <a:t>They carry many of the popular</a:t>
            </a:r>
            <a:r>
              <a:rPr lang="en-US" baseline="0" dirty="0" smtClean="0"/>
              <a:t> brands and providers.</a:t>
            </a:r>
          </a:p>
          <a:p>
            <a:pPr lvl="1">
              <a:buFont typeface="Arial" pitchFamily="34" charset="0"/>
              <a:buChar char="•"/>
            </a:pPr>
            <a:r>
              <a:rPr lang="en-US" baseline="0" dirty="0" smtClean="0"/>
              <a:t>You can also renew your contract with them too!</a:t>
            </a:r>
            <a:endParaRPr lang="en-US" dirty="0" smtClean="0"/>
          </a:p>
          <a:p>
            <a:pPr>
              <a:buFont typeface="Arial" pitchFamily="34" charset="0"/>
              <a:buChar char="•"/>
            </a:pPr>
            <a:r>
              <a:rPr lang="en-US" dirty="0" smtClean="0"/>
              <a:t>Has anyone tried </a:t>
            </a:r>
            <a:r>
              <a:rPr lang="en-US" dirty="0" err="1" smtClean="0"/>
              <a:t>LifeLock</a:t>
            </a:r>
            <a:r>
              <a:rPr lang="en-US" dirty="0" smtClean="0"/>
              <a:t>?  </a:t>
            </a:r>
          </a:p>
          <a:p>
            <a:pPr lvl="1">
              <a:buFont typeface="Arial" pitchFamily="34" charset="0"/>
              <a:buChar char="•"/>
            </a:pPr>
            <a:r>
              <a:rPr lang="en-US" dirty="0" smtClean="0"/>
              <a:t>LifeLock offers</a:t>
            </a:r>
            <a:r>
              <a:rPr lang="en-US" baseline="0" dirty="0" smtClean="0"/>
              <a:t> USPS Members a 10% discount on identity theft protection.</a:t>
            </a:r>
            <a:endParaRPr lang="en-US" dirty="0" smtClean="0"/>
          </a:p>
          <a:p>
            <a:pPr>
              <a:buFont typeface="Arial" pitchFamily="34" charset="0"/>
              <a:buChar char="•"/>
            </a:pPr>
            <a:r>
              <a:rPr lang="en-US" dirty="0" smtClean="0"/>
              <a:t>Next</a:t>
            </a:r>
            <a:r>
              <a:rPr lang="en-US" baseline="0" dirty="0" smtClean="0"/>
              <a:t> time your Car and/or Home insurance come up for renewal, why not check out M</a:t>
            </a:r>
            <a:r>
              <a:rPr lang="en-US" dirty="0" smtClean="0"/>
              <a:t>etLife?</a:t>
            </a:r>
          </a:p>
          <a:p>
            <a:pPr lvl="1">
              <a:buFont typeface="Arial" pitchFamily="34" charset="0"/>
              <a:buChar char="•"/>
            </a:pPr>
            <a:r>
              <a:rPr lang="en-US" dirty="0" smtClean="0"/>
              <a:t>I</a:t>
            </a:r>
            <a:r>
              <a:rPr lang="en-US" baseline="0" dirty="0" smtClean="0"/>
              <a:t> have heard of some great savings given to our membership!  Check them out!</a:t>
            </a:r>
            <a:endParaRPr lang="en-US" dirty="0" smtClean="0"/>
          </a:p>
          <a:p>
            <a:pPr>
              <a:buFont typeface="Arial" pitchFamily="34" charset="0"/>
              <a:buChar char="•"/>
            </a:pPr>
            <a:r>
              <a:rPr lang="en-US" dirty="0" smtClean="0"/>
              <a:t>Has anyone tried Pyrocool fire suppression?</a:t>
            </a:r>
          </a:p>
          <a:p>
            <a:pPr lvl="1">
              <a:buFont typeface="Arial" pitchFamily="34" charset="0"/>
              <a:buChar char="•"/>
            </a:pPr>
            <a:r>
              <a:rPr lang="en-US" dirty="0" smtClean="0"/>
              <a:t>Nice to have a compact fire</a:t>
            </a:r>
            <a:r>
              <a:rPr lang="en-US" baseline="0" dirty="0" smtClean="0"/>
              <a:t> extinguisher product! </a:t>
            </a:r>
          </a:p>
          <a:p>
            <a:pPr lvl="1">
              <a:buFont typeface="Arial" pitchFamily="34" charset="0"/>
              <a:buChar char="•"/>
            </a:pPr>
            <a:r>
              <a:rPr lang="en-US" baseline="0" dirty="0" smtClean="0"/>
              <a:t>52% off to USPS members!  Check them out!</a:t>
            </a:r>
          </a:p>
          <a:p>
            <a:pPr lvl="0">
              <a:buFont typeface="Arial" pitchFamily="34" charset="0"/>
              <a:buChar char="•"/>
            </a:pPr>
            <a:r>
              <a:rPr lang="en-US" baseline="0" dirty="0" smtClean="0"/>
              <a:t>So all you boaters – we all need up-to-date charts and charting software:</a:t>
            </a:r>
          </a:p>
          <a:p>
            <a:pPr lvl="1">
              <a:buFont typeface="Arial" pitchFamily="34" charset="0"/>
              <a:buChar char="•"/>
            </a:pPr>
            <a:r>
              <a:rPr lang="en-US" baseline="0" dirty="0" smtClean="0"/>
              <a:t>Nobletec offer 25% off on their navigation software</a:t>
            </a:r>
          </a:p>
          <a:p>
            <a:pPr lvl="1">
              <a:buFont typeface="Arial" pitchFamily="34" charset="0"/>
              <a:buChar char="•"/>
            </a:pPr>
            <a:r>
              <a:rPr lang="en-US" baseline="0" dirty="0" smtClean="0"/>
              <a:t>Looking for the most up-to-date charts?  Contact CMAP and get one printed just for you!</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And we have Garmin Chart plotters at low rates on the Ship’s Store website!</a:t>
            </a:r>
          </a:p>
          <a:p>
            <a:pPr lvl="1">
              <a:buFont typeface="Arial" pitchFamily="34" charset="0"/>
              <a:buChar char="•"/>
            </a:pPr>
            <a:endParaRPr lang="en-US" dirty="0" smtClean="0"/>
          </a:p>
        </p:txBody>
      </p:sp>
      <p:sp>
        <p:nvSpPr>
          <p:cNvPr id="4" name="Slide Number Placeholder 3"/>
          <p:cNvSpPr>
            <a:spLocks noGrp="1"/>
          </p:cNvSpPr>
          <p:nvPr>
            <p:ph type="sldNum" sz="quarter" idx="10"/>
          </p:nvPr>
        </p:nvSpPr>
        <p:spPr/>
        <p:txBody>
          <a:bodyPr/>
          <a:lstStyle/>
          <a:p>
            <a:fld id="{8EF64D4F-BF6A-46DA-8CD6-0F1C2C7C42A5}"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Up to 38% off Boat Insurance though Travelers. I do know someone who used it and was pleasantly surprised on the cost much less than he had been paying.</a:t>
            </a:r>
          </a:p>
          <a:p>
            <a:pPr>
              <a:buFont typeface="Arial" pitchFamily="34" charset="0"/>
              <a:buChar char="•"/>
            </a:pPr>
            <a:r>
              <a:rPr lang="en-US" dirty="0" smtClean="0"/>
              <a:t> Don’t forget the discount on Car Rentals with Avis and Budget.  I’ve tried Budget and it was a great discount.  </a:t>
            </a:r>
          </a:p>
          <a:p>
            <a:pPr>
              <a:buFont typeface="Arial" pitchFamily="34" charset="0"/>
              <a:buChar char="•"/>
            </a:pPr>
            <a:r>
              <a:rPr lang="en-US" dirty="0" smtClean="0"/>
              <a:t> Get a great</a:t>
            </a:r>
            <a:r>
              <a:rPr lang="en-US" baseline="0" dirty="0" smtClean="0"/>
              <a:t> check-up with</a:t>
            </a:r>
            <a:r>
              <a:rPr lang="en-US" dirty="0" smtClean="0"/>
              <a:t> Life Line Screening savings</a:t>
            </a:r>
          </a:p>
          <a:p>
            <a:pPr>
              <a:buFont typeface="Arial" pitchFamily="34" charset="0"/>
              <a:buChar char="•"/>
            </a:pPr>
            <a:r>
              <a:rPr lang="en-US" dirty="0" smtClean="0"/>
              <a:t> Going on a trip? USPS has discounts on Trip Insurance through On Call</a:t>
            </a:r>
          </a:p>
          <a:p>
            <a:pPr>
              <a:buFont typeface="Arial" pitchFamily="34" charset="0"/>
              <a:buChar char="•"/>
            </a:pPr>
            <a:r>
              <a:rPr lang="en-US" dirty="0" smtClean="0"/>
              <a:t> Remember us talking about</a:t>
            </a:r>
            <a:r>
              <a:rPr lang="en-US" baseline="0" dirty="0" smtClean="0"/>
              <a:t> Pet Insurance?  Well with the USPS Prescription card, you AND your PET can get up top 55% off </a:t>
            </a:r>
            <a:r>
              <a:rPr lang="en-US" dirty="0" smtClean="0"/>
              <a:t>Every prescription filled.</a:t>
            </a:r>
          </a:p>
          <a:p>
            <a:pPr>
              <a:buFont typeface="Arial" pitchFamily="34" charset="0"/>
              <a:buChar char="•"/>
            </a:pPr>
            <a:r>
              <a:rPr lang="en-US" dirty="0" smtClean="0"/>
              <a:t> We also</a:t>
            </a:r>
            <a:r>
              <a:rPr lang="en-US" baseline="0" dirty="0" smtClean="0"/>
              <a:t> get a discount on Long Term Care Service!  Get it before you need it!</a:t>
            </a:r>
          </a:p>
          <a:p>
            <a:pPr>
              <a:buFont typeface="Arial" pitchFamily="34" charset="0"/>
              <a:buChar char="•"/>
            </a:pPr>
            <a:r>
              <a:rPr lang="en-US" baseline="0" dirty="0" smtClean="0"/>
              <a:t> We are very fortunate to have a great partnership with McGraw Hill and they offer us boating books at a great discounted price!</a:t>
            </a:r>
          </a:p>
          <a:p>
            <a:pPr lvl="1">
              <a:buFont typeface="Arial" pitchFamily="34" charset="0"/>
              <a:buChar char="•"/>
            </a:pPr>
            <a:r>
              <a:rPr lang="en-US" baseline="0" dirty="0" smtClean="0"/>
              <a:t>Check them out the next time you need to learn something about boating or need a gift idea!</a:t>
            </a:r>
            <a:endParaRPr lang="en-US" dirty="0" smtClean="0"/>
          </a:p>
          <a:p>
            <a:pPr>
              <a:buFont typeface="Arial" pitchFamily="34" charset="0"/>
              <a:buChar char="•"/>
            </a:pPr>
            <a:r>
              <a:rPr lang="en-US" dirty="0" smtClean="0"/>
              <a:t> One of the “well kept secret</a:t>
            </a:r>
            <a:r>
              <a:rPr lang="en-US" baseline="0" dirty="0" smtClean="0"/>
              <a:t> benefit” of USPS, is the RV club!  The Highway Mariners are always looking to for the best places near the Governing Board meetings, and I suspect some other great locations too!  Contact them and get the latest information!</a:t>
            </a:r>
            <a:r>
              <a:rPr lang="en-US" dirty="0" smtClean="0"/>
              <a:t>  </a:t>
            </a:r>
            <a:endParaRPr lang="en-US" dirty="0"/>
          </a:p>
        </p:txBody>
      </p:sp>
      <p:sp>
        <p:nvSpPr>
          <p:cNvPr id="4" name="Slide Number Placeholder 3"/>
          <p:cNvSpPr>
            <a:spLocks noGrp="1"/>
          </p:cNvSpPr>
          <p:nvPr>
            <p:ph type="sldNum" sz="quarter" idx="10"/>
          </p:nvPr>
        </p:nvSpPr>
        <p:spPr/>
        <p:txBody>
          <a:bodyPr/>
          <a:lstStyle/>
          <a:p>
            <a:fld id="{8EF64D4F-BF6A-46DA-8CD6-0F1C2C7C42A5}"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Another</a:t>
            </a:r>
            <a:r>
              <a:rPr lang="en-US" baseline="0" dirty="0" smtClean="0"/>
              <a:t> discounted insurance offering is for </a:t>
            </a:r>
            <a:r>
              <a:rPr lang="en-US" dirty="0" smtClean="0"/>
              <a:t>Death and Dismemberment insurance through Chubb.  We hope you will never need to use,</a:t>
            </a:r>
            <a:r>
              <a:rPr lang="en-US" baseline="0" dirty="0" smtClean="0"/>
              <a:t> but if you do, it is great to have!</a:t>
            </a:r>
            <a:endParaRPr lang="en-US" dirty="0" smtClean="0"/>
          </a:p>
          <a:p>
            <a:pPr>
              <a:buFont typeface="Arial" pitchFamily="34" charset="0"/>
              <a:buChar char="•"/>
            </a:pPr>
            <a:r>
              <a:rPr lang="en-US" dirty="0" smtClean="0"/>
              <a:t> 25% Discounts on Fine nautical &amp; weather instruments through Weems &amp; Plath!  Perfect</a:t>
            </a:r>
            <a:r>
              <a:rPr lang="en-US" baseline="0" dirty="0" smtClean="0"/>
              <a:t> place to shop for nice nautical items for your boat or for your home!  Check them out the next time you need a gift for your outgoing Commander or a boating friend or family member!</a:t>
            </a:r>
            <a:endParaRPr lang="en-US" dirty="0" smtClean="0"/>
          </a:p>
          <a:p>
            <a:pPr>
              <a:buFont typeface="Arial" pitchFamily="34" charset="0"/>
              <a:buChar char="•"/>
            </a:pPr>
            <a:r>
              <a:rPr lang="en-US" dirty="0" smtClean="0"/>
              <a:t> We want to make your life</a:t>
            </a:r>
            <a:r>
              <a:rPr lang="en-US" baseline="0" dirty="0" smtClean="0"/>
              <a:t> easier, so we also provide a link to r</a:t>
            </a:r>
            <a:r>
              <a:rPr lang="en-US" dirty="0" smtClean="0"/>
              <a:t>enew your membership Online.  Shoot – after</a:t>
            </a:r>
            <a:r>
              <a:rPr lang="en-US" baseline="0" dirty="0" smtClean="0"/>
              <a:t> hearing about all these great benefits you will want to go renew right now!</a:t>
            </a:r>
            <a:endParaRPr lang="en-US" dirty="0" smtClean="0"/>
          </a:p>
          <a:p>
            <a:pPr>
              <a:buFont typeface="Arial" pitchFamily="34" charset="0"/>
              <a:buChar char="•"/>
            </a:pPr>
            <a:r>
              <a:rPr lang="en-US" dirty="0" smtClean="0"/>
              <a:t> Find out the latest from USPS by reading The Compass - National’s electronic newsletters provided to members and friends of USPS also members receives The Ensign - the official magazine of USPS </a:t>
            </a:r>
          </a:p>
          <a:p>
            <a:pPr>
              <a:buFont typeface="Arial" pitchFamily="34" charset="0"/>
              <a:buChar char="•"/>
            </a:pPr>
            <a:r>
              <a:rPr lang="en-US" dirty="0" smtClean="0"/>
              <a:t>The Benefits are constantly changing so check out National’s Membership Benefits index list for the latest and the greatest discounts and deals. </a:t>
            </a:r>
            <a:endParaRPr lang="en-US" dirty="0"/>
          </a:p>
        </p:txBody>
      </p:sp>
      <p:sp>
        <p:nvSpPr>
          <p:cNvPr id="4" name="Slide Number Placeholder 3"/>
          <p:cNvSpPr>
            <a:spLocks noGrp="1"/>
          </p:cNvSpPr>
          <p:nvPr>
            <p:ph type="sldNum" sz="quarter" idx="10"/>
          </p:nvPr>
        </p:nvSpPr>
        <p:spPr/>
        <p:txBody>
          <a:bodyPr/>
          <a:lstStyle/>
          <a:p>
            <a:fld id="{8EF64D4F-BF6A-46DA-8CD6-0F1C2C7C42A5}"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FFCF717-76E8-40F3-8759-7C6DDABDDEAD}" type="datetime1">
              <a:rPr lang="en-US" smtClean="0">
                <a:solidFill>
                  <a:srgbClr val="DBF5F9">
                    <a:shade val="90000"/>
                  </a:srgbClr>
                </a:solidFill>
              </a:rPr>
              <a:pPr/>
              <a:t>7/29/2013</a:t>
            </a:fld>
            <a:endParaRPr lang="en-US" dirty="0">
              <a:solidFill>
                <a:srgbClr val="DBF5F9">
                  <a:shade val="90000"/>
                </a:srgbClr>
              </a:solidFill>
            </a:endParaRPr>
          </a:p>
        </p:txBody>
      </p:sp>
      <p:sp>
        <p:nvSpPr>
          <p:cNvPr id="19" name="Footer Placeholder 18"/>
          <p:cNvSpPr>
            <a:spLocks noGrp="1"/>
          </p:cNvSpPr>
          <p:nvPr>
            <p:ph type="ftr" sz="quarter" idx="11"/>
          </p:nvPr>
        </p:nvSpPr>
        <p:spPr/>
        <p:txBody>
          <a:bodyPr/>
          <a:lstStyle/>
          <a:p>
            <a:r>
              <a:rPr lang="en-US" smtClean="0">
                <a:solidFill>
                  <a:srgbClr val="DBF5F9">
                    <a:shade val="90000"/>
                  </a:srgbClr>
                </a:solidFill>
              </a:rPr>
              <a:t>Your Certificate Number Is Your Ticket To Real Savings </a:t>
            </a:r>
            <a:endParaRPr lang="en-US" dirty="0">
              <a:solidFill>
                <a:srgbClr val="DBF5F9">
                  <a:shade val="90000"/>
                </a:srgbClr>
              </a:solidFill>
            </a:endParaRPr>
          </a:p>
        </p:txBody>
      </p:sp>
      <p:sp>
        <p:nvSpPr>
          <p:cNvPr id="27" name="Slide Number Placeholder 26"/>
          <p:cNvSpPr>
            <a:spLocks noGrp="1"/>
          </p:cNvSpPr>
          <p:nvPr>
            <p:ph type="sldNum" sz="quarter" idx="12"/>
          </p:nvPr>
        </p:nvSpPr>
        <p:spPr/>
        <p:txBody>
          <a:bodyPr/>
          <a:lstStyle/>
          <a:p>
            <a:fld id="{6C211C12-EB19-4494-8B40-46A8930172C1}"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2147262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572B99B-0D33-4A2B-AC21-C525B323DE16}" type="datetime1">
              <a:rPr lang="en-US" smtClean="0">
                <a:solidFill>
                  <a:srgbClr val="04617B">
                    <a:shade val="90000"/>
                  </a:srgbClr>
                </a:solidFill>
              </a:rPr>
              <a:pPr/>
              <a:t>7/29/2013</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r>
              <a:rPr lang="en-US" smtClean="0">
                <a:solidFill>
                  <a:srgbClr val="04617B">
                    <a:shade val="90000"/>
                  </a:srgbClr>
                </a:solidFill>
              </a:rPr>
              <a:t>Your Certificate Number Is Your Ticket To Real Savings </a:t>
            </a:r>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6C211C12-EB19-4494-8B40-46A8930172C1}"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3602743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01B8673-71DE-44F9-B83D-4017D2B4F61C}" type="datetime1">
              <a:rPr lang="en-US" smtClean="0">
                <a:solidFill>
                  <a:srgbClr val="04617B">
                    <a:shade val="90000"/>
                  </a:srgbClr>
                </a:solidFill>
              </a:rPr>
              <a:pPr/>
              <a:t>7/29/2013</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r>
              <a:rPr lang="en-US" smtClean="0">
                <a:solidFill>
                  <a:srgbClr val="04617B">
                    <a:shade val="90000"/>
                  </a:srgbClr>
                </a:solidFill>
              </a:rPr>
              <a:t>Your Certificate Number Is Your Ticket To Real Savings </a:t>
            </a:r>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6C211C12-EB19-4494-8B40-46A8930172C1}"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4032694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C11932A-542D-454B-8880-DB58FA27309B}" type="datetime1">
              <a:rPr lang="en-US" smtClean="0">
                <a:solidFill>
                  <a:srgbClr val="04617B">
                    <a:shade val="90000"/>
                  </a:srgbClr>
                </a:solidFill>
              </a:rPr>
              <a:pPr/>
              <a:t>7/29/2013</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r>
              <a:rPr lang="en-US" smtClean="0">
                <a:solidFill>
                  <a:srgbClr val="04617B">
                    <a:shade val="90000"/>
                  </a:srgbClr>
                </a:solidFill>
              </a:rPr>
              <a:t>Your Certificate Number Is Your Ticket To Real Savings </a:t>
            </a:r>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6C211C12-EB19-4494-8B40-46A8930172C1}"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665999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74D6047-EB32-46A2-902D-37D9D2043D19}" type="datetime1">
              <a:rPr lang="en-US" smtClean="0">
                <a:solidFill>
                  <a:srgbClr val="DBF5F9">
                    <a:shade val="90000"/>
                  </a:srgbClr>
                </a:solidFill>
              </a:rPr>
              <a:pPr/>
              <a:t>7/29/2013</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r>
              <a:rPr lang="en-US" smtClean="0">
                <a:solidFill>
                  <a:srgbClr val="DBF5F9">
                    <a:shade val="90000"/>
                  </a:srgbClr>
                </a:solidFill>
              </a:rPr>
              <a:t>Your Certificate Number Is Your Ticket To Real Savings </a:t>
            </a:r>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6C211C12-EB19-4494-8B40-46A8930172C1}"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2123404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CE34FFB-6D52-4151-A3A0-35E5571749D9}" type="datetime1">
              <a:rPr lang="en-US" smtClean="0">
                <a:solidFill>
                  <a:srgbClr val="04617B">
                    <a:shade val="90000"/>
                  </a:srgbClr>
                </a:solidFill>
              </a:rPr>
              <a:pPr/>
              <a:t>7/29/2013</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r>
              <a:rPr lang="en-US" smtClean="0">
                <a:solidFill>
                  <a:srgbClr val="04617B">
                    <a:shade val="90000"/>
                  </a:srgbClr>
                </a:solidFill>
              </a:rPr>
              <a:t>Your Certificate Number Is Your Ticket To Real Savings </a:t>
            </a:r>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6C211C12-EB19-4494-8B40-46A8930172C1}"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041743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D701BAE-70D5-4CD2-9D2C-6AB8419111FC}" type="datetime1">
              <a:rPr lang="en-US" smtClean="0">
                <a:solidFill>
                  <a:srgbClr val="04617B">
                    <a:shade val="90000"/>
                  </a:srgbClr>
                </a:solidFill>
              </a:rPr>
              <a:pPr/>
              <a:t>7/29/2013</a:t>
            </a:fld>
            <a:endParaRPr lang="en-US" dirty="0">
              <a:solidFill>
                <a:srgbClr val="04617B">
                  <a:shade val="90000"/>
                </a:srgbClr>
              </a:solidFill>
            </a:endParaRPr>
          </a:p>
        </p:txBody>
      </p:sp>
      <p:sp>
        <p:nvSpPr>
          <p:cNvPr id="8" name="Footer Placeholder 7"/>
          <p:cNvSpPr>
            <a:spLocks noGrp="1"/>
          </p:cNvSpPr>
          <p:nvPr>
            <p:ph type="ftr" sz="quarter" idx="11"/>
          </p:nvPr>
        </p:nvSpPr>
        <p:spPr/>
        <p:txBody>
          <a:bodyPr/>
          <a:lstStyle/>
          <a:p>
            <a:r>
              <a:rPr lang="en-US" smtClean="0">
                <a:solidFill>
                  <a:srgbClr val="04617B">
                    <a:shade val="90000"/>
                  </a:srgbClr>
                </a:solidFill>
              </a:rPr>
              <a:t>Your Certificate Number Is Your Ticket To Real Savings </a:t>
            </a:r>
            <a:endParaRPr lang="en-US" dirty="0">
              <a:solidFill>
                <a:srgbClr val="04617B">
                  <a:shade val="90000"/>
                </a:srgbClr>
              </a:solidFill>
            </a:endParaRPr>
          </a:p>
        </p:txBody>
      </p:sp>
      <p:sp>
        <p:nvSpPr>
          <p:cNvPr id="9" name="Slide Number Placeholder 8"/>
          <p:cNvSpPr>
            <a:spLocks noGrp="1"/>
          </p:cNvSpPr>
          <p:nvPr>
            <p:ph type="sldNum" sz="quarter" idx="12"/>
          </p:nvPr>
        </p:nvSpPr>
        <p:spPr/>
        <p:txBody>
          <a:bodyPr/>
          <a:lstStyle/>
          <a:p>
            <a:fld id="{6C211C12-EB19-4494-8B40-46A8930172C1}"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218088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C016AD1-8403-436F-BFDB-E3B1AF0A6488}" type="datetime1">
              <a:rPr lang="en-US" smtClean="0">
                <a:solidFill>
                  <a:srgbClr val="04617B">
                    <a:shade val="90000"/>
                  </a:srgbClr>
                </a:solidFill>
              </a:rPr>
              <a:pPr/>
              <a:t>7/29/2013</a:t>
            </a:fld>
            <a:endParaRPr lang="en-US" dirty="0">
              <a:solidFill>
                <a:srgbClr val="04617B">
                  <a:shade val="90000"/>
                </a:srgbClr>
              </a:solidFill>
            </a:endParaRPr>
          </a:p>
        </p:txBody>
      </p:sp>
      <p:sp>
        <p:nvSpPr>
          <p:cNvPr id="4" name="Footer Placeholder 3"/>
          <p:cNvSpPr>
            <a:spLocks noGrp="1"/>
          </p:cNvSpPr>
          <p:nvPr>
            <p:ph type="ftr" sz="quarter" idx="11"/>
          </p:nvPr>
        </p:nvSpPr>
        <p:spPr/>
        <p:txBody>
          <a:bodyPr/>
          <a:lstStyle/>
          <a:p>
            <a:r>
              <a:rPr lang="en-US" smtClean="0">
                <a:solidFill>
                  <a:srgbClr val="04617B">
                    <a:shade val="90000"/>
                  </a:srgbClr>
                </a:solidFill>
              </a:rPr>
              <a:t>Your Certificate Number Is Your Ticket To Real Savings </a:t>
            </a:r>
            <a:endParaRPr lang="en-US"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6C211C12-EB19-4494-8B40-46A8930172C1}"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291786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4CF8A4-BFD5-49D1-802B-86216039E8F2}" type="datetime1">
              <a:rPr lang="en-US" smtClean="0">
                <a:solidFill>
                  <a:srgbClr val="04617B">
                    <a:shade val="90000"/>
                  </a:srgbClr>
                </a:solidFill>
              </a:rPr>
              <a:pPr/>
              <a:t>7/29/2013</a:t>
            </a:fld>
            <a:endParaRPr lang="en-US" dirty="0">
              <a:solidFill>
                <a:srgbClr val="04617B">
                  <a:shade val="90000"/>
                </a:srgbClr>
              </a:solidFill>
            </a:endParaRPr>
          </a:p>
        </p:txBody>
      </p:sp>
      <p:sp>
        <p:nvSpPr>
          <p:cNvPr id="3" name="Footer Placeholder 2"/>
          <p:cNvSpPr>
            <a:spLocks noGrp="1"/>
          </p:cNvSpPr>
          <p:nvPr>
            <p:ph type="ftr" sz="quarter" idx="11"/>
          </p:nvPr>
        </p:nvSpPr>
        <p:spPr/>
        <p:txBody>
          <a:bodyPr/>
          <a:lstStyle/>
          <a:p>
            <a:r>
              <a:rPr lang="en-US" smtClean="0">
                <a:solidFill>
                  <a:srgbClr val="04617B">
                    <a:shade val="90000"/>
                  </a:srgbClr>
                </a:solidFill>
              </a:rPr>
              <a:t>Your Certificate Number Is Your Ticket To Real Savings </a:t>
            </a:r>
            <a:endParaRPr lang="en-US" dirty="0">
              <a:solidFill>
                <a:srgbClr val="04617B">
                  <a:shade val="90000"/>
                </a:srgbClr>
              </a:solidFill>
            </a:endParaRPr>
          </a:p>
        </p:txBody>
      </p:sp>
      <p:sp>
        <p:nvSpPr>
          <p:cNvPr id="4" name="Slide Number Placeholder 3"/>
          <p:cNvSpPr>
            <a:spLocks noGrp="1"/>
          </p:cNvSpPr>
          <p:nvPr>
            <p:ph type="sldNum" sz="quarter" idx="12"/>
          </p:nvPr>
        </p:nvSpPr>
        <p:spPr/>
        <p:txBody>
          <a:bodyPr/>
          <a:lstStyle/>
          <a:p>
            <a:fld id="{6C211C12-EB19-4494-8B40-46A8930172C1}"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567264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2019061-7ED0-473E-BC75-A9C65478D2B2}" type="datetime1">
              <a:rPr lang="en-US" smtClean="0">
                <a:solidFill>
                  <a:srgbClr val="04617B">
                    <a:shade val="90000"/>
                  </a:srgbClr>
                </a:solidFill>
              </a:rPr>
              <a:pPr/>
              <a:t>7/29/2013</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r>
              <a:rPr lang="en-US" smtClean="0">
                <a:solidFill>
                  <a:srgbClr val="04617B">
                    <a:shade val="90000"/>
                  </a:srgbClr>
                </a:solidFill>
              </a:rPr>
              <a:t>Your Certificate Number Is Your Ticket To Real Savings </a:t>
            </a:r>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6C211C12-EB19-4494-8B40-46A8930172C1}"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903960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A38CE2F-C792-43FE-8AB5-6F9EC1D51A85}" type="datetime1">
              <a:rPr lang="en-US" smtClean="0">
                <a:solidFill>
                  <a:srgbClr val="04617B">
                    <a:shade val="90000"/>
                  </a:srgbClr>
                </a:solidFill>
              </a:rPr>
              <a:pPr/>
              <a:t>7/29/2013</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r>
              <a:rPr lang="en-US" smtClean="0">
                <a:solidFill>
                  <a:srgbClr val="04617B">
                    <a:shade val="90000"/>
                  </a:srgbClr>
                </a:solidFill>
              </a:rPr>
              <a:t>Your Certificate Number Is Your Ticket To Real Savings </a:t>
            </a:r>
            <a:endParaRPr lang="en-US" dirty="0">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6C211C12-EB19-4494-8B40-46A8930172C1}" type="slidenum">
              <a:rPr lang="en-US" smtClean="0">
                <a:solidFill>
                  <a:srgbClr val="04617B">
                    <a:shade val="90000"/>
                  </a:srgbClr>
                </a:solidFill>
              </a:rPr>
              <a:pPr/>
              <a:t>‹#›</a:t>
            </a:fld>
            <a:endParaRPr lang="en-US" dirty="0">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641212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526CC65-40E2-4476-AFC3-5ED0A16149B0}" type="datetime1">
              <a:rPr lang="en-US" smtClean="0">
                <a:solidFill>
                  <a:srgbClr val="DBF5F9">
                    <a:shade val="90000"/>
                  </a:srgbClr>
                </a:solidFill>
              </a:rPr>
              <a:pPr/>
              <a:t>7/29/2013</a:t>
            </a:fld>
            <a:endParaRPr lang="en-US" dirty="0">
              <a:solidFill>
                <a:srgbClr val="DBF5F9">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solidFill>
                  <a:srgbClr val="DBF5F9">
                    <a:shade val="90000"/>
                  </a:srgbClr>
                </a:solidFill>
              </a:rPr>
              <a:t>Your Certificate Number Is You Ticket to  real Savings</a:t>
            </a:r>
            <a:endParaRPr lang="en-US" dirty="0">
              <a:solidFill>
                <a:srgbClr val="DBF5F9">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C211C12-EB19-4494-8B40-46A8930172C1}" type="slidenum">
              <a:rPr lang="en-US" smtClean="0">
                <a:solidFill>
                  <a:srgbClr val="DBF5F9">
                    <a:shade val="90000"/>
                  </a:srgbClr>
                </a:solidFill>
              </a:rPr>
              <a:pPr/>
              <a:t>‹#›</a:t>
            </a:fld>
            <a:endParaRPr lang="en-US" dirty="0">
              <a:solidFill>
                <a:srgbClr val="DBF5F9">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4003998684"/>
      </p:ext>
    </p:extLst>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a:xfrm>
            <a:off x="534987" y="1981200"/>
            <a:ext cx="8228013" cy="2438400"/>
          </a:xfrm>
        </p:spPr>
        <p:txBody>
          <a:bodyPr>
            <a:noAutofit/>
          </a:bodyPr>
          <a:lstStyle/>
          <a:p>
            <a:pPr algn="ctr" eaLnBrk="1" fontAlgn="auto" hangingPunct="1">
              <a:spcAft>
                <a:spcPts val="1800"/>
              </a:spcAft>
              <a:defRPr/>
            </a:pPr>
            <a:r>
              <a:rPr lang="en-US" sz="5400" dirty="0" smtClean="0">
                <a:solidFill>
                  <a:srgbClr val="FFFFCC"/>
                </a:solidFill>
                <a:latin typeface="+mn-lt"/>
              </a:rPr>
              <a:t>	</a:t>
            </a:r>
            <a:br>
              <a:rPr lang="en-US" sz="5400" dirty="0" smtClean="0">
                <a:solidFill>
                  <a:srgbClr val="FFFFCC"/>
                </a:solidFill>
                <a:latin typeface="+mn-lt"/>
              </a:rPr>
            </a:br>
            <a:r>
              <a:rPr lang="en-US" sz="5400" dirty="0" smtClean="0">
                <a:solidFill>
                  <a:srgbClr val="FFFFCC"/>
                </a:solidFill>
                <a:latin typeface="+mn-lt"/>
              </a:rPr>
              <a:t/>
            </a:r>
            <a:br>
              <a:rPr lang="en-US" sz="5400" dirty="0" smtClean="0">
                <a:solidFill>
                  <a:srgbClr val="FFFFCC"/>
                </a:solidFill>
                <a:latin typeface="+mn-lt"/>
              </a:rPr>
            </a:br>
            <a:r>
              <a:rPr lang="en-US" sz="5400" dirty="0" smtClean="0">
                <a:solidFill>
                  <a:srgbClr val="FFFFCC"/>
                </a:solidFill>
                <a:latin typeface="+mn-lt"/>
              </a:rPr>
              <a:t/>
            </a:r>
            <a:br>
              <a:rPr lang="en-US" sz="5400" dirty="0" smtClean="0">
                <a:solidFill>
                  <a:srgbClr val="FFFFCC"/>
                </a:solidFill>
                <a:latin typeface="+mn-lt"/>
              </a:rPr>
            </a:br>
            <a:r>
              <a:rPr lang="en-US" sz="5400" dirty="0" smtClean="0">
                <a:solidFill>
                  <a:srgbClr val="FFFFCC"/>
                </a:solidFill>
              </a:rPr>
              <a:t>Your Benefits…</a:t>
            </a:r>
            <a:br>
              <a:rPr lang="en-US" sz="5400" dirty="0" smtClean="0">
                <a:solidFill>
                  <a:srgbClr val="FFFFCC"/>
                </a:solidFill>
              </a:rPr>
            </a:br>
            <a:r>
              <a:rPr lang="en-US" sz="5400" dirty="0" smtClean="0">
                <a:solidFill>
                  <a:srgbClr val="FFFFCC"/>
                </a:solidFill>
              </a:rPr>
              <a:t>Are you using them?</a:t>
            </a:r>
          </a:p>
        </p:txBody>
      </p:sp>
      <p:sp>
        <p:nvSpPr>
          <p:cNvPr id="7" name="Footer Placeholder 6"/>
          <p:cNvSpPr>
            <a:spLocks noGrp="1"/>
          </p:cNvSpPr>
          <p:nvPr>
            <p:ph type="ftr" sz="quarter" idx="11"/>
          </p:nvPr>
        </p:nvSpPr>
        <p:spPr>
          <a:xfrm>
            <a:off x="1981200" y="6356350"/>
            <a:ext cx="5334000" cy="365125"/>
          </a:xfrm>
        </p:spPr>
        <p:txBody>
          <a:bodyPr/>
          <a:lstStyle/>
          <a:p>
            <a:pPr algn="ctr"/>
            <a:r>
              <a:rPr lang="en-US" sz="1600" b="1" i="1" dirty="0" smtClean="0">
                <a:solidFill>
                  <a:srgbClr val="FFFF00"/>
                </a:solidFill>
              </a:rPr>
              <a:t>“Your certificate number is your ticket to real savings!”</a:t>
            </a:r>
          </a:p>
        </p:txBody>
      </p:sp>
      <p:sp>
        <p:nvSpPr>
          <p:cNvPr id="6" name="Slide Number Placeholder 5"/>
          <p:cNvSpPr>
            <a:spLocks noGrp="1"/>
          </p:cNvSpPr>
          <p:nvPr>
            <p:ph type="sldNum" sz="quarter" idx="12"/>
          </p:nvPr>
        </p:nvSpPr>
        <p:spPr/>
        <p:txBody>
          <a:bodyPr/>
          <a:lstStyle/>
          <a:p>
            <a:fld id="{6C211C12-EB19-4494-8B40-46A8930172C1}" type="slidenum">
              <a:rPr lang="en-US" smtClean="0"/>
              <a:pPr/>
              <a:t>1</a:t>
            </a:fld>
            <a:endParaRPr lang="en-US" dirty="0"/>
          </a:p>
        </p:txBody>
      </p:sp>
      <p:pic>
        <p:nvPicPr>
          <p:cNvPr id="9" name="Picture 2" descr="http://www.theensign.org/graphics/100annivcolorlogo.jpg"/>
          <p:cNvPicPr>
            <a:picLocks noChangeAspect="1" noChangeArrowheads="1"/>
          </p:cNvPicPr>
          <p:nvPr/>
        </p:nvPicPr>
        <p:blipFill>
          <a:blip r:embed="rId3" cstate="print"/>
          <a:srcRect/>
          <a:stretch>
            <a:fillRect/>
          </a:stretch>
        </p:blipFill>
        <p:spPr bwMode="auto">
          <a:xfrm>
            <a:off x="381000" y="990600"/>
            <a:ext cx="1655603" cy="1301750"/>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pic>
      <p:sp>
        <p:nvSpPr>
          <p:cNvPr id="2" name="Rectangle 1"/>
          <p:cNvSpPr/>
          <p:nvPr/>
        </p:nvSpPr>
        <p:spPr>
          <a:xfrm>
            <a:off x="5879057" y="381000"/>
            <a:ext cx="2614114" cy="369332"/>
          </a:xfrm>
          <a:prstGeom prst="rect">
            <a:avLst/>
          </a:prstGeom>
        </p:spPr>
        <p:txBody>
          <a:bodyPr wrap="none">
            <a:spAutoFit/>
          </a:bodyPr>
          <a:lstStyle/>
          <a:p>
            <a:r>
              <a:rPr lang="en-US" dirty="0"/>
              <a:t>Insert District Logo here</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l="21083" t="35417" r="22694" b="4962"/>
          <a:stretch>
            <a:fillRect/>
          </a:stretch>
        </p:blipFill>
        <p:spPr bwMode="auto">
          <a:xfrm>
            <a:off x="0" y="0"/>
            <a:ext cx="9144000" cy="6858000"/>
          </a:xfrm>
          <a:prstGeom prst="rect">
            <a:avLst/>
          </a:prstGeom>
          <a:noFill/>
          <a:ln w="9525">
            <a:noFill/>
            <a:miter lim="800000"/>
            <a:headEnd/>
            <a:tailEnd/>
          </a:ln>
        </p:spPr>
      </p:pic>
      <p:sp>
        <p:nvSpPr>
          <p:cNvPr id="4" name="Footer Placeholder 3"/>
          <p:cNvSpPr>
            <a:spLocks noGrp="1"/>
          </p:cNvSpPr>
          <p:nvPr>
            <p:ph type="ftr" sz="quarter" idx="11"/>
          </p:nvPr>
        </p:nvSpPr>
        <p:spPr>
          <a:xfrm rot="16200000">
            <a:off x="-2179638" y="2636838"/>
            <a:ext cx="5029201" cy="365125"/>
          </a:xfrm>
        </p:spPr>
        <p:txBody>
          <a:bodyPr/>
          <a:lstStyle/>
          <a:p>
            <a:pPr algn="ctr"/>
            <a:r>
              <a:rPr lang="en-US" sz="1400" dirty="0" smtClean="0"/>
              <a:t>“</a:t>
            </a:r>
            <a:r>
              <a:rPr lang="en-US" sz="1400" b="1" i="1" dirty="0" smtClean="0">
                <a:solidFill>
                  <a:schemeClr val="tx1"/>
                </a:solidFill>
              </a:rPr>
              <a:t>Your certificate number is your ticket to real savings!”</a:t>
            </a:r>
            <a:endParaRPr lang="en-US" sz="1400" dirty="0">
              <a:solidFill>
                <a:schemeClr val="tx1"/>
              </a:solidFill>
            </a:endParaRPr>
          </a:p>
        </p:txBody>
      </p:sp>
      <p:sp>
        <p:nvSpPr>
          <p:cNvPr id="3" name="Slide Number Placeholder 2"/>
          <p:cNvSpPr>
            <a:spLocks noGrp="1"/>
          </p:cNvSpPr>
          <p:nvPr>
            <p:ph type="sldNum" sz="quarter" idx="12"/>
          </p:nvPr>
        </p:nvSpPr>
        <p:spPr/>
        <p:txBody>
          <a:bodyPr/>
          <a:lstStyle/>
          <a:p>
            <a:fld id="{6C211C12-EB19-4494-8B40-46A8930172C1}" type="slidenum">
              <a:rPr lang="en-US" smtClean="0"/>
              <a:pPr/>
              <a:t>10</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685800"/>
            <a:ext cx="5257800" cy="1143000"/>
          </a:xfrm>
        </p:spPr>
        <p:txBody>
          <a:bodyPr>
            <a:normAutofit fontScale="90000"/>
          </a:bodyPr>
          <a:lstStyle/>
          <a:p>
            <a:r>
              <a:rPr lang="en-US" dirty="0" smtClean="0">
                <a:solidFill>
                  <a:srgbClr val="FFFFCC"/>
                </a:solidFill>
              </a:rPr>
              <a:t>Local Squadron </a:t>
            </a:r>
            <a:r>
              <a:rPr lang="en-US" dirty="0" smtClean="0">
                <a:solidFill>
                  <a:srgbClr val="FFFFCC"/>
                </a:solidFill>
              </a:rPr>
              <a:t/>
            </a:r>
            <a:br>
              <a:rPr lang="en-US" dirty="0" smtClean="0">
                <a:solidFill>
                  <a:srgbClr val="FFFFCC"/>
                </a:solidFill>
              </a:rPr>
            </a:br>
            <a:r>
              <a:rPr lang="en-US" dirty="0" smtClean="0">
                <a:solidFill>
                  <a:srgbClr val="FFFFCC"/>
                </a:solidFill>
              </a:rPr>
              <a:t>and </a:t>
            </a:r>
            <a:r>
              <a:rPr lang="en-US" dirty="0" smtClean="0">
                <a:solidFill>
                  <a:srgbClr val="FFFFCC"/>
                </a:solidFill>
              </a:rPr>
              <a:t>District Benefits</a:t>
            </a:r>
            <a:endParaRPr lang="en-US" dirty="0">
              <a:solidFill>
                <a:srgbClr val="FFFFCC"/>
              </a:solidFill>
            </a:endParaRPr>
          </a:p>
        </p:txBody>
      </p:sp>
      <p:sp>
        <p:nvSpPr>
          <p:cNvPr id="5" name="Footer Placeholder 4"/>
          <p:cNvSpPr>
            <a:spLocks noGrp="1"/>
          </p:cNvSpPr>
          <p:nvPr>
            <p:ph type="ftr" sz="quarter" idx="11"/>
          </p:nvPr>
        </p:nvSpPr>
        <p:spPr>
          <a:xfrm>
            <a:off x="1676400" y="6324600"/>
            <a:ext cx="5562600" cy="365125"/>
          </a:xfrm>
        </p:spPr>
        <p:txBody>
          <a:bodyPr/>
          <a:lstStyle/>
          <a:p>
            <a:pPr algn="ctr"/>
            <a:r>
              <a:rPr lang="en-US" sz="1600" b="1" i="1" dirty="0" smtClean="0">
                <a:solidFill>
                  <a:srgbClr val="FFFF00"/>
                </a:solidFill>
              </a:rPr>
              <a:t>“Your certificate number is your ticket to real savings!”</a:t>
            </a:r>
          </a:p>
        </p:txBody>
      </p:sp>
      <p:sp>
        <p:nvSpPr>
          <p:cNvPr id="4" name="Slide Number Placeholder 3"/>
          <p:cNvSpPr>
            <a:spLocks noGrp="1"/>
          </p:cNvSpPr>
          <p:nvPr>
            <p:ph type="sldNum" sz="quarter" idx="12"/>
          </p:nvPr>
        </p:nvSpPr>
        <p:spPr/>
        <p:txBody>
          <a:bodyPr/>
          <a:lstStyle/>
          <a:p>
            <a:fld id="{6C211C12-EB19-4494-8B40-46A8930172C1}" type="slidenum">
              <a:rPr lang="en-US" smtClean="0"/>
              <a:pPr/>
              <a:t>11</a:t>
            </a:fld>
            <a:endParaRPr lang="en-US" dirty="0"/>
          </a:p>
        </p:txBody>
      </p:sp>
      <p:pic>
        <p:nvPicPr>
          <p:cNvPr id="7" name="Picture 2" descr="http://www.theensign.org/graphics/100annivcolorlogo.jpg"/>
          <p:cNvPicPr>
            <a:picLocks noChangeAspect="1" noChangeArrowheads="1"/>
          </p:cNvPicPr>
          <p:nvPr/>
        </p:nvPicPr>
        <p:blipFill>
          <a:blip r:embed="rId3" cstate="print"/>
          <a:srcRect/>
          <a:stretch>
            <a:fillRect/>
          </a:stretch>
        </p:blipFill>
        <p:spPr bwMode="auto">
          <a:xfrm>
            <a:off x="381000" y="984675"/>
            <a:ext cx="1655064" cy="1301325"/>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pic>
      <p:sp>
        <p:nvSpPr>
          <p:cNvPr id="6" name="TextBox 5"/>
          <p:cNvSpPr txBox="1"/>
          <p:nvPr/>
        </p:nvSpPr>
        <p:spPr>
          <a:xfrm>
            <a:off x="807355" y="2667000"/>
            <a:ext cx="7574645" cy="954107"/>
          </a:xfrm>
          <a:prstGeom prst="rect">
            <a:avLst/>
          </a:prstGeom>
          <a:noFill/>
        </p:spPr>
        <p:txBody>
          <a:bodyPr wrap="square" rtlCol="0">
            <a:spAutoFit/>
          </a:bodyPr>
          <a:lstStyle/>
          <a:p>
            <a:r>
              <a:rPr lang="en-US" sz="2800" dirty="0" smtClean="0">
                <a:solidFill>
                  <a:srgbClr val="FFFFCC"/>
                </a:solidFill>
                <a:latin typeface="+mj-lt"/>
              </a:rPr>
              <a:t>Does your Squadron or District have a member benefit that is only for your area?  </a:t>
            </a:r>
            <a:endParaRPr lang="en-US" sz="2800" dirty="0">
              <a:solidFill>
                <a:srgbClr val="FFFFCC"/>
              </a:solidFill>
              <a:latin typeface="+mj-lt"/>
            </a:endParaRPr>
          </a:p>
        </p:txBody>
      </p:sp>
      <p:sp>
        <p:nvSpPr>
          <p:cNvPr id="10" name="TextBox 9"/>
          <p:cNvSpPr txBox="1"/>
          <p:nvPr/>
        </p:nvSpPr>
        <p:spPr>
          <a:xfrm>
            <a:off x="803726" y="3886200"/>
            <a:ext cx="7578274" cy="1815882"/>
          </a:xfrm>
          <a:prstGeom prst="rect">
            <a:avLst/>
          </a:prstGeom>
          <a:noFill/>
        </p:spPr>
        <p:txBody>
          <a:bodyPr wrap="square" rtlCol="0">
            <a:spAutoFit/>
          </a:bodyPr>
          <a:lstStyle/>
          <a:p>
            <a:r>
              <a:rPr lang="en-US" sz="2800" dirty="0" smtClean="0">
                <a:solidFill>
                  <a:srgbClr val="FFFFCC"/>
                </a:solidFill>
                <a:latin typeface="+mj-lt"/>
              </a:rPr>
              <a:t>If so, let those visiting your area or everyone in your squadron and district have access to the information by entering the deal on the National  Member Benefits website!</a:t>
            </a:r>
            <a:endParaRPr lang="en-US" sz="2800" dirty="0">
              <a:solidFill>
                <a:srgbClr val="FFFFCC"/>
              </a:solidFill>
              <a:latin typeface="+mj-lt"/>
            </a:endParaRPr>
          </a:p>
        </p:txBody>
      </p:sp>
    </p:spTree>
    <p:extLst>
      <p:ext uri="{BB962C8B-B14F-4D97-AF65-F5344CB8AC3E}">
        <p14:creationId xmlns:p14="http://schemas.microsoft.com/office/powerpoint/2010/main" val="27949025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727075"/>
            <a:ext cx="6400800" cy="1828800"/>
          </a:xfrm>
        </p:spPr>
        <p:txBody>
          <a:bodyPr>
            <a:noAutofit/>
          </a:bodyPr>
          <a:lstStyle/>
          <a:p>
            <a:pPr algn="ctr"/>
            <a:r>
              <a:rPr lang="en-US" sz="5000" dirty="0" smtClean="0">
                <a:solidFill>
                  <a:srgbClr val="FFFFCC"/>
                </a:solidFill>
                <a:cs typeface="Arial" pitchFamily="34" charset="0"/>
              </a:rPr>
              <a:t>Your Certificate Number Is Your Ticket To Savings</a:t>
            </a:r>
            <a:endParaRPr lang="en-US" sz="5000" dirty="0">
              <a:solidFill>
                <a:srgbClr val="FFFFCC"/>
              </a:solidFill>
              <a:cs typeface="Arial" pitchFamily="34" charset="0"/>
            </a:endParaRPr>
          </a:p>
        </p:txBody>
      </p:sp>
      <p:sp>
        <p:nvSpPr>
          <p:cNvPr id="3" name="Subtitle 2"/>
          <p:cNvSpPr>
            <a:spLocks noGrp="1"/>
          </p:cNvSpPr>
          <p:nvPr>
            <p:ph type="subTitle" idx="1"/>
          </p:nvPr>
        </p:nvSpPr>
        <p:spPr>
          <a:xfrm>
            <a:off x="679704" y="3505200"/>
            <a:ext cx="7854696" cy="1752600"/>
          </a:xfrm>
        </p:spPr>
        <p:txBody>
          <a:bodyPr/>
          <a:lstStyle/>
          <a:p>
            <a:pPr algn="l"/>
            <a:r>
              <a:rPr lang="en-US" dirty="0" smtClean="0">
                <a:solidFill>
                  <a:srgbClr val="FFFFCC"/>
                </a:solidFill>
              </a:rPr>
              <a:t>Wyndham Hotel Boca Raton, FL Hotel  normal rate is $115* USPS rate  is $97.50.  That is a saving of  $17.50 per night.  If you stay there 7 days that is a saving of $122.00</a:t>
            </a:r>
            <a:endParaRPr lang="en-US" dirty="0">
              <a:solidFill>
                <a:srgbClr val="FFFFCC"/>
              </a:solidFill>
            </a:endParaRPr>
          </a:p>
        </p:txBody>
      </p:sp>
      <p:sp>
        <p:nvSpPr>
          <p:cNvPr id="4" name="Footer Placeholder 3"/>
          <p:cNvSpPr>
            <a:spLocks noGrp="1"/>
          </p:cNvSpPr>
          <p:nvPr>
            <p:ph type="ftr" sz="quarter" idx="11"/>
          </p:nvPr>
        </p:nvSpPr>
        <p:spPr>
          <a:xfrm>
            <a:off x="2060448" y="6477000"/>
            <a:ext cx="5407152" cy="381000"/>
          </a:xfrm>
        </p:spPr>
        <p:txBody>
          <a:bodyPr/>
          <a:lstStyle/>
          <a:p>
            <a:pPr algn="ctr"/>
            <a:r>
              <a:rPr lang="en-US" sz="1600" b="1" i="1" dirty="0" smtClean="0">
                <a:solidFill>
                  <a:srgbClr val="FFFF00"/>
                </a:solidFill>
              </a:rPr>
              <a:t>“Your certificate number is your ticket to real savings!”</a:t>
            </a:r>
          </a:p>
          <a:p>
            <a:pPr algn="ctr">
              <a:buFont typeface="Arial" charset="0"/>
              <a:buChar char="•"/>
            </a:pPr>
            <a:endParaRPr lang="en-US" dirty="0" smtClean="0"/>
          </a:p>
        </p:txBody>
      </p:sp>
      <p:sp>
        <p:nvSpPr>
          <p:cNvPr id="5" name="Slide Number Placeholder 4"/>
          <p:cNvSpPr>
            <a:spLocks noGrp="1"/>
          </p:cNvSpPr>
          <p:nvPr>
            <p:ph type="sldNum" sz="quarter" idx="12"/>
          </p:nvPr>
        </p:nvSpPr>
        <p:spPr/>
        <p:txBody>
          <a:bodyPr/>
          <a:lstStyle/>
          <a:p>
            <a:fld id="{6C211C12-EB19-4494-8B40-46A8930172C1}" type="slidenum">
              <a:rPr lang="en-US" smtClean="0"/>
              <a:pPr/>
              <a:t>12</a:t>
            </a:fld>
            <a:endParaRPr lang="en-US" dirty="0"/>
          </a:p>
        </p:txBody>
      </p:sp>
      <p:pic>
        <p:nvPicPr>
          <p:cNvPr id="6" name="Picture 2" descr="http://www.theensign.org/graphics/100annivcolorlogo.jpg"/>
          <p:cNvPicPr>
            <a:picLocks noChangeAspect="1" noChangeArrowheads="1"/>
          </p:cNvPicPr>
          <p:nvPr/>
        </p:nvPicPr>
        <p:blipFill>
          <a:blip r:embed="rId3" cstate="print"/>
          <a:srcRect/>
          <a:stretch>
            <a:fillRect/>
          </a:stretch>
        </p:blipFill>
        <p:spPr bwMode="auto">
          <a:xfrm>
            <a:off x="381000" y="990600"/>
            <a:ext cx="1655603" cy="1301750"/>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pic>
      <p:sp>
        <p:nvSpPr>
          <p:cNvPr id="8" name="TextBox 7"/>
          <p:cNvSpPr txBox="1"/>
          <p:nvPr/>
        </p:nvSpPr>
        <p:spPr>
          <a:xfrm>
            <a:off x="3200400" y="5410200"/>
            <a:ext cx="5105400" cy="646331"/>
          </a:xfrm>
          <a:prstGeom prst="rect">
            <a:avLst/>
          </a:prstGeom>
          <a:noFill/>
        </p:spPr>
        <p:txBody>
          <a:bodyPr wrap="square" rtlCol="0">
            <a:spAutoFit/>
          </a:bodyPr>
          <a:lstStyle/>
          <a:p>
            <a:pPr algn="r"/>
            <a:r>
              <a:rPr lang="en-US" dirty="0" smtClean="0">
                <a:solidFill>
                  <a:srgbClr val="FFFFCC"/>
                </a:solidFill>
              </a:rPr>
              <a:t>*Prices </a:t>
            </a:r>
            <a:r>
              <a:rPr lang="en-US" dirty="0">
                <a:solidFill>
                  <a:srgbClr val="FFFFCC"/>
                </a:solidFill>
              </a:rPr>
              <a:t>of hotel was based </a:t>
            </a:r>
            <a:r>
              <a:rPr lang="en-US" dirty="0" smtClean="0">
                <a:solidFill>
                  <a:srgbClr val="FFFFCC"/>
                </a:solidFill>
              </a:rPr>
              <a:t>on 13 </a:t>
            </a:r>
            <a:r>
              <a:rPr lang="en-US" dirty="0">
                <a:solidFill>
                  <a:srgbClr val="FFFFCC"/>
                </a:solidFill>
              </a:rPr>
              <a:t>June 2013  price at time  this power point presentation was made</a:t>
            </a:r>
            <a:r>
              <a:rPr lang="en-US" sz="1600" dirty="0">
                <a:solidFill>
                  <a:srgbClr val="FFFFCC"/>
                </a:solidFill>
              </a:rPr>
              <a:t>.</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860342"/>
            <a:ext cx="7662862" cy="3083258"/>
          </a:xfrm>
        </p:spPr>
        <p:txBody>
          <a:bodyPr>
            <a:noAutofit/>
          </a:bodyPr>
          <a:lstStyle/>
          <a:p>
            <a:pPr marL="731520" indent="-457200" eaLnBrk="1" hangingPunct="1">
              <a:spcBef>
                <a:spcPts val="0"/>
              </a:spcBef>
              <a:buClr>
                <a:srgbClr val="FFFFCC"/>
              </a:buClr>
              <a:buFont typeface="Wingdings" pitchFamily="2" charset="2"/>
              <a:buChar char="ü"/>
            </a:pPr>
            <a:r>
              <a:rPr lang="en-US" b="1" dirty="0" smtClean="0">
                <a:solidFill>
                  <a:srgbClr val="FFFFCC"/>
                </a:solidFill>
              </a:rPr>
              <a:t>USPS works hard to provide you with many tangible reasons to become and stay a member. </a:t>
            </a:r>
          </a:p>
          <a:p>
            <a:pPr indent="0" eaLnBrk="1" hangingPunct="1">
              <a:spcBef>
                <a:spcPts val="0"/>
              </a:spcBef>
              <a:buClr>
                <a:srgbClr val="FFFFCC"/>
              </a:buClr>
              <a:buNone/>
            </a:pPr>
            <a:endParaRPr lang="en-US" b="1" dirty="0" smtClean="0">
              <a:solidFill>
                <a:srgbClr val="FFFFCC"/>
              </a:solidFill>
            </a:endParaRPr>
          </a:p>
          <a:p>
            <a:pPr marL="731520" indent="-457200" eaLnBrk="1" hangingPunct="1">
              <a:spcBef>
                <a:spcPts val="0"/>
              </a:spcBef>
              <a:buClr>
                <a:srgbClr val="FFFFCC"/>
              </a:buClr>
              <a:buFont typeface="Wingdings" pitchFamily="2" charset="2"/>
              <a:buChar char="ü"/>
            </a:pPr>
            <a:r>
              <a:rPr lang="en-US" b="1" dirty="0" smtClean="0">
                <a:solidFill>
                  <a:srgbClr val="FFFFCC"/>
                </a:solidFill>
              </a:rPr>
              <a:t>From travel to medical, boating benefits to insurance, you get it ALL with your Membership!</a:t>
            </a:r>
          </a:p>
          <a:p>
            <a:pPr eaLnBrk="1" hangingPunct="1">
              <a:spcBef>
                <a:spcPts val="0"/>
              </a:spcBef>
              <a:buFontTx/>
              <a:buNone/>
            </a:pPr>
            <a:r>
              <a:rPr lang="en-US" b="1" dirty="0" smtClean="0">
                <a:solidFill>
                  <a:srgbClr val="FFFFCC"/>
                </a:solidFill>
              </a:rPr>
              <a:t>	</a:t>
            </a:r>
            <a:endParaRPr lang="en-US" b="1" u="sng" dirty="0" smtClean="0">
              <a:solidFill>
                <a:srgbClr val="FFFFCC"/>
              </a:solidFill>
            </a:endParaRPr>
          </a:p>
        </p:txBody>
      </p:sp>
      <p:sp>
        <p:nvSpPr>
          <p:cNvPr id="8" name="Footer Placeholder 7"/>
          <p:cNvSpPr>
            <a:spLocks noGrp="1"/>
          </p:cNvSpPr>
          <p:nvPr>
            <p:ph type="ftr" sz="quarter" idx="11"/>
          </p:nvPr>
        </p:nvSpPr>
        <p:spPr>
          <a:xfrm>
            <a:off x="2060448" y="6356350"/>
            <a:ext cx="5330952" cy="365125"/>
          </a:xfrm>
        </p:spPr>
        <p:txBody>
          <a:bodyPr/>
          <a:lstStyle/>
          <a:p>
            <a:pPr algn="ctr"/>
            <a:r>
              <a:rPr lang="en-US" sz="1600" b="1" i="1" dirty="0" smtClean="0">
                <a:solidFill>
                  <a:srgbClr val="FFFF00"/>
                </a:solidFill>
              </a:rPr>
              <a:t>“Your certificate number is your ticket to real savings!”</a:t>
            </a:r>
            <a:endParaRPr lang="en-US" sz="1600" b="1" i="1" dirty="0">
              <a:solidFill>
                <a:srgbClr val="FFFF00"/>
              </a:solidFill>
            </a:endParaRPr>
          </a:p>
        </p:txBody>
      </p:sp>
      <p:sp>
        <p:nvSpPr>
          <p:cNvPr id="6" name="Slide Number Placeholder 5"/>
          <p:cNvSpPr>
            <a:spLocks noGrp="1"/>
          </p:cNvSpPr>
          <p:nvPr>
            <p:ph type="sldNum" sz="quarter" idx="12"/>
          </p:nvPr>
        </p:nvSpPr>
        <p:spPr/>
        <p:txBody>
          <a:bodyPr/>
          <a:lstStyle/>
          <a:p>
            <a:fld id="{6C211C12-EB19-4494-8B40-46A8930172C1}" type="slidenum">
              <a:rPr lang="en-US" smtClean="0"/>
              <a:pPr/>
              <a:t>13</a:t>
            </a:fld>
            <a:endParaRPr lang="en-US" dirty="0"/>
          </a:p>
        </p:txBody>
      </p:sp>
      <p:pic>
        <p:nvPicPr>
          <p:cNvPr id="9" name="Picture 2" descr="http://www.theensign.org/graphics/100annivcolorlogo.jpg"/>
          <p:cNvPicPr>
            <a:picLocks noChangeAspect="1" noChangeArrowheads="1"/>
          </p:cNvPicPr>
          <p:nvPr/>
        </p:nvPicPr>
        <p:blipFill>
          <a:blip r:embed="rId3" cstate="print"/>
          <a:srcRect/>
          <a:stretch>
            <a:fillRect/>
          </a:stretch>
        </p:blipFill>
        <p:spPr bwMode="auto">
          <a:xfrm>
            <a:off x="457200" y="990600"/>
            <a:ext cx="1655603" cy="1301750"/>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pic>
      <p:sp>
        <p:nvSpPr>
          <p:cNvPr id="2" name="Rectangle 1"/>
          <p:cNvSpPr/>
          <p:nvPr/>
        </p:nvSpPr>
        <p:spPr>
          <a:xfrm>
            <a:off x="2590800" y="914400"/>
            <a:ext cx="5766515" cy="1631216"/>
          </a:xfrm>
          <a:prstGeom prst="rect">
            <a:avLst/>
          </a:prstGeom>
        </p:spPr>
        <p:txBody>
          <a:bodyPr wrap="none">
            <a:spAutoFit/>
          </a:bodyPr>
          <a:lstStyle/>
          <a:p>
            <a:pPr algn="ctr"/>
            <a:r>
              <a:rPr lang="en-US" sz="5000" dirty="0" smtClean="0">
                <a:solidFill>
                  <a:srgbClr val="FFFFCC"/>
                </a:solidFill>
                <a:latin typeface="+mj-lt"/>
              </a:rPr>
              <a:t>It’s our way of saying </a:t>
            </a:r>
          </a:p>
          <a:p>
            <a:pPr algn="ctr"/>
            <a:r>
              <a:rPr lang="en-US" sz="5000" u="sng" dirty="0" smtClean="0">
                <a:solidFill>
                  <a:srgbClr val="FFFFCC"/>
                </a:solidFill>
                <a:latin typeface="+mj-lt"/>
              </a:rPr>
              <a:t>Welcome Aboard!</a:t>
            </a:r>
            <a:endParaRPr lang="en-US" sz="5000" u="sng" dirty="0">
              <a:solidFill>
                <a:srgbClr val="FFFFCC"/>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7000" y="914400"/>
            <a:ext cx="4919662" cy="1143000"/>
          </a:xfrm>
        </p:spPr>
        <p:txBody>
          <a:bodyPr>
            <a:normAutofit fontScale="62500" lnSpcReduction="20000"/>
          </a:bodyPr>
          <a:lstStyle/>
          <a:p>
            <a:pPr algn="ctr" eaLnBrk="1" hangingPunct="1">
              <a:buFontTx/>
              <a:buNone/>
            </a:pPr>
            <a:r>
              <a:rPr lang="en-US" sz="2300" dirty="0" smtClean="0"/>
              <a:t>	</a:t>
            </a:r>
            <a:r>
              <a:rPr lang="en-US" sz="12500" dirty="0" smtClean="0">
                <a:solidFill>
                  <a:srgbClr val="FFFFCC"/>
                </a:solidFill>
                <a:latin typeface="+mj-lt"/>
              </a:rPr>
              <a:t>Visit</a:t>
            </a:r>
            <a:r>
              <a:rPr lang="en-US" sz="12500" dirty="0" smtClean="0">
                <a:solidFill>
                  <a:srgbClr val="FFFFCC"/>
                </a:solidFill>
              </a:rPr>
              <a:t> us at:</a:t>
            </a:r>
          </a:p>
          <a:p>
            <a:pPr eaLnBrk="1" hangingPunct="1">
              <a:buFontTx/>
              <a:buNone/>
            </a:pPr>
            <a:endParaRPr lang="en-US" sz="12500" b="1" u="sng" dirty="0">
              <a:solidFill>
                <a:srgbClr val="FFFFCC"/>
              </a:solidFill>
            </a:endParaRPr>
          </a:p>
          <a:p>
            <a:pPr marL="0" indent="0" algn="ctr">
              <a:buNone/>
            </a:pPr>
            <a:endParaRPr lang="en-US" sz="2300" b="1" dirty="0">
              <a:latin typeface="+mj-lt"/>
            </a:endParaRPr>
          </a:p>
          <a:p>
            <a:pPr marL="0" indent="0" algn="ctr">
              <a:buNone/>
            </a:pPr>
            <a:endParaRPr lang="en-US" sz="2400" b="1" dirty="0" smtClean="0">
              <a:latin typeface="+mj-lt"/>
            </a:endParaRPr>
          </a:p>
        </p:txBody>
      </p:sp>
      <p:sp>
        <p:nvSpPr>
          <p:cNvPr id="6" name="Footer Placeholder 5"/>
          <p:cNvSpPr>
            <a:spLocks noGrp="1"/>
          </p:cNvSpPr>
          <p:nvPr>
            <p:ph type="ftr" sz="quarter" idx="11"/>
          </p:nvPr>
        </p:nvSpPr>
        <p:spPr>
          <a:xfrm>
            <a:off x="2057400" y="6331352"/>
            <a:ext cx="5334000" cy="365125"/>
          </a:xfrm>
        </p:spPr>
        <p:txBody>
          <a:bodyPr/>
          <a:lstStyle/>
          <a:p>
            <a:pPr algn="ctr"/>
            <a:r>
              <a:rPr lang="en-US" sz="1600" b="1" i="1" dirty="0" smtClean="0">
                <a:solidFill>
                  <a:srgbClr val="FFFF00"/>
                </a:solidFill>
              </a:rPr>
              <a:t>“Your certificate number is your ticket to real savings!”</a:t>
            </a:r>
            <a:endParaRPr lang="en-US" sz="1600" b="1" i="1" dirty="0">
              <a:solidFill>
                <a:srgbClr val="FFFF00"/>
              </a:solidFill>
            </a:endParaRPr>
          </a:p>
        </p:txBody>
      </p:sp>
      <p:sp>
        <p:nvSpPr>
          <p:cNvPr id="5" name="Slide Number Placeholder 4"/>
          <p:cNvSpPr>
            <a:spLocks noGrp="1"/>
          </p:cNvSpPr>
          <p:nvPr>
            <p:ph type="sldNum" sz="quarter" idx="12"/>
          </p:nvPr>
        </p:nvSpPr>
        <p:spPr/>
        <p:txBody>
          <a:bodyPr/>
          <a:lstStyle/>
          <a:p>
            <a:fld id="{6C211C12-EB19-4494-8B40-46A8930172C1}" type="slidenum">
              <a:rPr lang="en-US" smtClean="0"/>
              <a:pPr/>
              <a:t>14</a:t>
            </a:fld>
            <a:endParaRPr lang="en-US" dirty="0"/>
          </a:p>
        </p:txBody>
      </p:sp>
      <p:pic>
        <p:nvPicPr>
          <p:cNvPr id="8" name="Picture 2" descr="http://www.theensign.org/graphics/100annivcolorlogo.jpg"/>
          <p:cNvPicPr>
            <a:picLocks noChangeAspect="1" noChangeArrowheads="1"/>
          </p:cNvPicPr>
          <p:nvPr/>
        </p:nvPicPr>
        <p:blipFill>
          <a:blip r:embed="rId3" cstate="print"/>
          <a:srcRect/>
          <a:stretch>
            <a:fillRect/>
          </a:stretch>
        </p:blipFill>
        <p:spPr bwMode="auto">
          <a:xfrm>
            <a:off x="457200" y="990600"/>
            <a:ext cx="1655603" cy="1301750"/>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pic>
      <p:sp>
        <p:nvSpPr>
          <p:cNvPr id="2" name="Rectangle 1"/>
          <p:cNvSpPr/>
          <p:nvPr/>
        </p:nvSpPr>
        <p:spPr>
          <a:xfrm>
            <a:off x="381000" y="3581400"/>
            <a:ext cx="8077200" cy="2092881"/>
          </a:xfrm>
          <a:prstGeom prst="rect">
            <a:avLst/>
          </a:prstGeom>
        </p:spPr>
        <p:txBody>
          <a:bodyPr wrap="square">
            <a:spAutoFit/>
          </a:bodyPr>
          <a:lstStyle/>
          <a:p>
            <a:endParaRPr lang="en-US" sz="2600" dirty="0" smtClean="0">
              <a:solidFill>
                <a:srgbClr val="FFFFCC"/>
              </a:solidFill>
            </a:endParaRPr>
          </a:p>
          <a:p>
            <a:r>
              <a:rPr lang="en-US" sz="2600" dirty="0" smtClean="0">
                <a:solidFill>
                  <a:srgbClr val="FFFFCC"/>
                </a:solidFill>
              </a:rPr>
              <a:t>Facebook </a:t>
            </a:r>
            <a:r>
              <a:rPr lang="en-US" sz="2600" dirty="0">
                <a:solidFill>
                  <a:srgbClr val="FFFFCC"/>
                </a:solidFill>
              </a:rPr>
              <a:t>– “Like” us </a:t>
            </a:r>
            <a:r>
              <a:rPr lang="en-US" sz="2600" dirty="0" smtClean="0">
                <a:solidFill>
                  <a:srgbClr val="FFFFCC"/>
                </a:solidFill>
              </a:rPr>
              <a:t>at:</a:t>
            </a:r>
          </a:p>
          <a:p>
            <a:pPr algn="ctr"/>
            <a:r>
              <a:rPr lang="en-US" sz="2600" dirty="0" smtClean="0">
                <a:solidFill>
                  <a:srgbClr val="FFFFCC"/>
                </a:solidFill>
              </a:rPr>
              <a:t>www.facebook.com/USPSMemberBenefits </a:t>
            </a:r>
            <a:endParaRPr lang="en-US" sz="2600" dirty="0">
              <a:solidFill>
                <a:srgbClr val="FFFFCC"/>
              </a:solidFill>
            </a:endParaRPr>
          </a:p>
          <a:p>
            <a:endParaRPr lang="en-US" sz="2600" dirty="0">
              <a:solidFill>
                <a:srgbClr val="FFFFCC"/>
              </a:solidFill>
            </a:endParaRPr>
          </a:p>
          <a:p>
            <a:r>
              <a:rPr lang="en-US" sz="2600" dirty="0" err="1" smtClean="0">
                <a:solidFill>
                  <a:srgbClr val="FFFFCC"/>
                </a:solidFill>
              </a:rPr>
              <a:t>SailAngle</a:t>
            </a:r>
            <a:r>
              <a:rPr lang="en-US" sz="2600" dirty="0" smtClean="0">
                <a:solidFill>
                  <a:srgbClr val="FFFFCC"/>
                </a:solidFill>
              </a:rPr>
              <a:t> : join </a:t>
            </a:r>
            <a:r>
              <a:rPr lang="en-US" sz="2600" dirty="0">
                <a:solidFill>
                  <a:srgbClr val="FFFFCC"/>
                </a:solidFill>
              </a:rPr>
              <a:t>the “Member </a:t>
            </a:r>
            <a:r>
              <a:rPr lang="en-US" sz="2600" dirty="0" smtClean="0">
                <a:solidFill>
                  <a:srgbClr val="FFFFCC"/>
                </a:solidFill>
              </a:rPr>
              <a:t>Benefits” </a:t>
            </a:r>
            <a:r>
              <a:rPr lang="en-US" sz="2600" dirty="0">
                <a:solidFill>
                  <a:srgbClr val="FFFFCC"/>
                </a:solidFill>
              </a:rPr>
              <a:t>group.</a:t>
            </a:r>
          </a:p>
        </p:txBody>
      </p:sp>
      <p:sp>
        <p:nvSpPr>
          <p:cNvPr id="9" name="Rectangle 8"/>
          <p:cNvSpPr/>
          <p:nvPr/>
        </p:nvSpPr>
        <p:spPr>
          <a:xfrm>
            <a:off x="457200" y="2814449"/>
            <a:ext cx="8077200" cy="892552"/>
          </a:xfrm>
          <a:prstGeom prst="rect">
            <a:avLst/>
          </a:prstGeom>
        </p:spPr>
        <p:txBody>
          <a:bodyPr wrap="square">
            <a:spAutoFit/>
          </a:bodyPr>
          <a:lstStyle/>
          <a:p>
            <a:r>
              <a:rPr lang="en-US" sz="2600" dirty="0" smtClean="0">
                <a:solidFill>
                  <a:srgbClr val="FFFFCC"/>
                </a:solidFill>
              </a:rPr>
              <a:t>Member Benefits website:</a:t>
            </a:r>
          </a:p>
          <a:p>
            <a:pPr algn="ctr"/>
            <a:r>
              <a:rPr lang="en-US" sz="2600" dirty="0" smtClean="0">
                <a:solidFill>
                  <a:srgbClr val="FFFFCC"/>
                </a:solidFill>
              </a:rPr>
              <a:t>www.usps.org/national/admin_dept/membenefits.htm</a:t>
            </a:r>
            <a:endParaRPr lang="en-US" sz="2600" dirty="0">
              <a:solidFill>
                <a:srgbClr val="FFFFCC"/>
              </a:solidFill>
            </a:endParaRPr>
          </a:p>
        </p:txBody>
      </p:sp>
    </p:spTree>
    <p:extLst>
      <p:ext uri="{BB962C8B-B14F-4D97-AF65-F5344CB8AC3E}">
        <p14:creationId xmlns:p14="http://schemas.microsoft.com/office/powerpoint/2010/main" val="41569285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3938" y="990600"/>
            <a:ext cx="7662862" cy="5334000"/>
          </a:xfrm>
        </p:spPr>
        <p:txBody>
          <a:bodyPr>
            <a:normAutofit fontScale="92500" lnSpcReduction="10000"/>
          </a:bodyPr>
          <a:lstStyle/>
          <a:p>
            <a:pPr marL="0" indent="0" algn="ctr">
              <a:spcBef>
                <a:spcPts val="0"/>
              </a:spcBef>
              <a:buNone/>
            </a:pPr>
            <a:r>
              <a:rPr lang="en-US" sz="4000" b="1" dirty="0" smtClean="0">
                <a:solidFill>
                  <a:srgbClr val="FFFFCC"/>
                </a:solidFill>
                <a:latin typeface="+mj-lt"/>
              </a:rPr>
              <a:t>Everyone:</a:t>
            </a:r>
          </a:p>
          <a:p>
            <a:pPr marL="0" indent="0" algn="ctr">
              <a:spcBef>
                <a:spcPts val="0"/>
              </a:spcBef>
              <a:buNone/>
            </a:pPr>
            <a:r>
              <a:rPr lang="en-US" sz="4000" b="1" dirty="0" smtClean="0">
                <a:solidFill>
                  <a:srgbClr val="FFFFCC"/>
                </a:solidFill>
                <a:latin typeface="+mj-lt"/>
              </a:rPr>
              <a:t>Raise your right hand.</a:t>
            </a:r>
          </a:p>
          <a:p>
            <a:pPr marL="0" indent="0" algn="ctr">
              <a:spcBef>
                <a:spcPts val="0"/>
              </a:spcBef>
              <a:buNone/>
            </a:pPr>
            <a:r>
              <a:rPr lang="en-US" sz="4000" b="1" dirty="0" smtClean="0">
                <a:solidFill>
                  <a:srgbClr val="FFFFCC"/>
                </a:solidFill>
                <a:latin typeface="+mj-lt"/>
              </a:rPr>
              <a:t>Repeat After Me!</a:t>
            </a:r>
          </a:p>
          <a:p>
            <a:pPr marL="0" indent="0" algn="ctr">
              <a:spcBef>
                <a:spcPts val="0"/>
              </a:spcBef>
              <a:buNone/>
            </a:pPr>
            <a:endParaRPr lang="en-US" sz="4000" b="1" dirty="0" smtClean="0">
              <a:solidFill>
                <a:srgbClr val="FFFFCC"/>
              </a:solidFill>
            </a:endParaRPr>
          </a:p>
          <a:p>
            <a:pPr marL="0" indent="0" algn="ctr">
              <a:spcBef>
                <a:spcPts val="0"/>
              </a:spcBef>
              <a:buNone/>
            </a:pPr>
            <a:r>
              <a:rPr lang="en-US" sz="4800" b="1" dirty="0" smtClean="0">
                <a:solidFill>
                  <a:srgbClr val="FFFFCC"/>
                </a:solidFill>
                <a:latin typeface="+mj-lt"/>
              </a:rPr>
              <a:t>I promise to go back to my squadron/ district</a:t>
            </a:r>
          </a:p>
          <a:p>
            <a:pPr marL="0" indent="0" algn="ctr">
              <a:spcBef>
                <a:spcPts val="0"/>
              </a:spcBef>
              <a:buNone/>
            </a:pPr>
            <a:r>
              <a:rPr lang="en-US" sz="4800" b="1" dirty="0" smtClean="0">
                <a:solidFill>
                  <a:srgbClr val="FFFFCC"/>
                </a:solidFill>
                <a:latin typeface="+mj-lt"/>
              </a:rPr>
              <a:t> and to share with them the</a:t>
            </a:r>
          </a:p>
          <a:p>
            <a:pPr marL="0" indent="0" algn="ctr">
              <a:spcBef>
                <a:spcPts val="0"/>
              </a:spcBef>
              <a:buNone/>
            </a:pPr>
            <a:r>
              <a:rPr lang="en-US" sz="4800" b="1" dirty="0" smtClean="0">
                <a:solidFill>
                  <a:srgbClr val="FFFFCC"/>
                </a:solidFill>
                <a:latin typeface="+mj-lt"/>
              </a:rPr>
              <a:t>information I learned today </a:t>
            </a:r>
          </a:p>
          <a:p>
            <a:pPr marL="0" indent="0" algn="ctr">
              <a:spcBef>
                <a:spcPts val="0"/>
              </a:spcBef>
              <a:buNone/>
            </a:pPr>
            <a:r>
              <a:rPr lang="en-US" sz="4800" b="1" dirty="0" smtClean="0">
                <a:solidFill>
                  <a:srgbClr val="FFFFCC"/>
                </a:solidFill>
                <a:latin typeface="+mj-lt"/>
              </a:rPr>
              <a:t>about Member Benefits!</a:t>
            </a:r>
            <a:endParaRPr lang="en-US" sz="4800" b="1" dirty="0">
              <a:solidFill>
                <a:srgbClr val="FFFFCC"/>
              </a:solidFill>
              <a:latin typeface="+mj-lt"/>
            </a:endParaRPr>
          </a:p>
          <a:p>
            <a:pPr marL="0" indent="0" algn="ctr">
              <a:buNone/>
            </a:pPr>
            <a:endParaRPr lang="en-US" b="1" dirty="0" smtClean="0">
              <a:solidFill>
                <a:srgbClr val="FFFFCC"/>
              </a:solidFill>
              <a:latin typeface="+mj-lt"/>
            </a:endParaRPr>
          </a:p>
        </p:txBody>
      </p:sp>
      <p:sp>
        <p:nvSpPr>
          <p:cNvPr id="6" name="Footer Placeholder 5"/>
          <p:cNvSpPr>
            <a:spLocks noGrp="1"/>
          </p:cNvSpPr>
          <p:nvPr>
            <p:ph type="ftr" sz="quarter" idx="11"/>
          </p:nvPr>
        </p:nvSpPr>
        <p:spPr>
          <a:xfrm>
            <a:off x="1981200" y="6330950"/>
            <a:ext cx="5486400" cy="365125"/>
          </a:xfrm>
        </p:spPr>
        <p:txBody>
          <a:bodyPr/>
          <a:lstStyle/>
          <a:p>
            <a:pPr algn="ctr"/>
            <a:r>
              <a:rPr lang="en-US" sz="1600" b="1" i="1" dirty="0" smtClean="0">
                <a:solidFill>
                  <a:srgbClr val="FFFF00"/>
                </a:solidFill>
              </a:rPr>
              <a:t>“Your certificate number is your ticket to real savings!”</a:t>
            </a:r>
            <a:endParaRPr lang="en-US" sz="1600" b="1" i="1" dirty="0">
              <a:solidFill>
                <a:srgbClr val="FFFF00"/>
              </a:solidFill>
            </a:endParaRPr>
          </a:p>
        </p:txBody>
      </p:sp>
      <p:sp>
        <p:nvSpPr>
          <p:cNvPr id="5" name="Slide Number Placeholder 4"/>
          <p:cNvSpPr>
            <a:spLocks noGrp="1"/>
          </p:cNvSpPr>
          <p:nvPr>
            <p:ph type="sldNum" sz="quarter" idx="12"/>
          </p:nvPr>
        </p:nvSpPr>
        <p:spPr/>
        <p:txBody>
          <a:bodyPr/>
          <a:lstStyle/>
          <a:p>
            <a:fld id="{6C211C12-EB19-4494-8B40-46A8930172C1}" type="slidenum">
              <a:rPr lang="en-US" smtClean="0"/>
              <a:pPr/>
              <a:t>15</a:t>
            </a:fld>
            <a:endParaRPr lang="en-US" dirty="0"/>
          </a:p>
        </p:txBody>
      </p:sp>
      <p:pic>
        <p:nvPicPr>
          <p:cNvPr id="8" name="Picture 2" descr="http://www.theensign.org/graphics/100annivcolorlogo.jpg"/>
          <p:cNvPicPr>
            <a:picLocks noChangeAspect="1" noChangeArrowheads="1"/>
          </p:cNvPicPr>
          <p:nvPr/>
        </p:nvPicPr>
        <p:blipFill>
          <a:blip r:embed="rId3" cstate="print"/>
          <a:srcRect/>
          <a:stretch>
            <a:fillRect/>
          </a:stretch>
        </p:blipFill>
        <p:spPr bwMode="auto">
          <a:xfrm>
            <a:off x="457200" y="914400"/>
            <a:ext cx="1655603" cy="1301750"/>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pic>
    </p:spTree>
    <p:extLst>
      <p:ext uri="{BB962C8B-B14F-4D97-AF65-F5344CB8AC3E}">
        <p14:creationId xmlns:p14="http://schemas.microsoft.com/office/powerpoint/2010/main" val="17221307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981200" y="6356350"/>
            <a:ext cx="5334000" cy="365125"/>
          </a:xfrm>
        </p:spPr>
        <p:txBody>
          <a:bodyPr/>
          <a:lstStyle/>
          <a:p>
            <a:pPr algn="ctr"/>
            <a:r>
              <a:rPr lang="en-US" sz="1600" b="1" i="1" dirty="0" smtClean="0">
                <a:solidFill>
                  <a:srgbClr val="FFFF00"/>
                </a:solidFill>
              </a:rPr>
              <a:t>“Your certificate number is your ticket to real savings!”</a:t>
            </a:r>
            <a:endParaRPr lang="en-US" sz="1600" b="1" i="1" dirty="0">
              <a:solidFill>
                <a:srgbClr val="FFFF00"/>
              </a:solidFill>
            </a:endParaRPr>
          </a:p>
        </p:txBody>
      </p:sp>
      <p:sp>
        <p:nvSpPr>
          <p:cNvPr id="3" name="Slide Number Placeholder 2"/>
          <p:cNvSpPr>
            <a:spLocks noGrp="1"/>
          </p:cNvSpPr>
          <p:nvPr>
            <p:ph type="sldNum" sz="quarter" idx="12"/>
          </p:nvPr>
        </p:nvSpPr>
        <p:spPr/>
        <p:txBody>
          <a:bodyPr/>
          <a:lstStyle/>
          <a:p>
            <a:fld id="{6C211C12-EB19-4494-8B40-46A8930172C1}" type="slidenum">
              <a:rPr lang="en-US" smtClean="0"/>
              <a:pPr/>
              <a:t>16</a:t>
            </a:fld>
            <a:endParaRPr lang="en-US" dirty="0"/>
          </a:p>
        </p:txBody>
      </p:sp>
      <p:pic>
        <p:nvPicPr>
          <p:cNvPr id="8" name="Picture 2" descr="http://www.theensign.org/graphics/100annivcolorlogo.jpg"/>
          <p:cNvPicPr>
            <a:picLocks noChangeAspect="1" noChangeArrowheads="1"/>
          </p:cNvPicPr>
          <p:nvPr/>
        </p:nvPicPr>
        <p:blipFill>
          <a:blip r:embed="rId3" cstate="print"/>
          <a:srcRect/>
          <a:stretch>
            <a:fillRect/>
          </a:stretch>
        </p:blipFill>
        <p:spPr bwMode="auto">
          <a:xfrm>
            <a:off x="381000" y="1975366"/>
            <a:ext cx="2716079" cy="2514600"/>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pic>
      <p:sp>
        <p:nvSpPr>
          <p:cNvPr id="2" name="TextBox 1"/>
          <p:cNvSpPr txBox="1"/>
          <p:nvPr/>
        </p:nvSpPr>
        <p:spPr>
          <a:xfrm>
            <a:off x="3124200" y="1990799"/>
            <a:ext cx="5867400" cy="2292935"/>
          </a:xfrm>
          <a:prstGeom prst="rect">
            <a:avLst/>
          </a:prstGeom>
          <a:noFill/>
        </p:spPr>
        <p:txBody>
          <a:bodyPr wrap="square" rtlCol="0">
            <a:spAutoFit/>
          </a:bodyPr>
          <a:lstStyle/>
          <a:p>
            <a:r>
              <a:rPr lang="en-US" sz="4600" b="1" dirty="0" smtClean="0">
                <a:solidFill>
                  <a:srgbClr val="003399"/>
                </a:solidFill>
                <a:latin typeface="Georgia" pitchFamily="18" charset="0"/>
                <a:cs typeface="Estrangelo Edessa" pitchFamily="66" charset="0"/>
              </a:rPr>
              <a:t>United States</a:t>
            </a:r>
            <a:r>
              <a:rPr lang="en-US" sz="4600" dirty="0" smtClean="0">
                <a:solidFill>
                  <a:srgbClr val="003399"/>
                </a:solidFill>
                <a:latin typeface="Courier Std" pitchFamily="49" charset="0"/>
                <a:cs typeface="Times New Roman" pitchFamily="18" charset="0"/>
              </a:rPr>
              <a:t> </a:t>
            </a:r>
          </a:p>
          <a:p>
            <a:r>
              <a:rPr lang="en-US" sz="4600" b="1" dirty="0" smtClean="0">
                <a:solidFill>
                  <a:srgbClr val="003399"/>
                </a:solidFill>
                <a:latin typeface="Georgia" pitchFamily="18" charset="0"/>
                <a:cs typeface="Times New Roman" pitchFamily="18" charset="0"/>
              </a:rPr>
              <a:t>Power Squadrons</a:t>
            </a:r>
            <a:r>
              <a:rPr lang="en-US" sz="1400" b="1" dirty="0" smtClean="0">
                <a:solidFill>
                  <a:srgbClr val="003399"/>
                </a:solidFill>
                <a:latin typeface="Georgia" pitchFamily="18" charset="0"/>
                <a:cs typeface="Times New Roman" pitchFamily="18" charset="0"/>
              </a:rPr>
              <a:t>®</a:t>
            </a:r>
          </a:p>
          <a:p>
            <a:endParaRPr lang="en-US" sz="2500" dirty="0" smtClean="0">
              <a:latin typeface="Arial Rounded MT Bold" pitchFamily="34" charset="0"/>
            </a:endParaRPr>
          </a:p>
          <a:p>
            <a:r>
              <a:rPr lang="en-US" sz="2550" dirty="0" smtClean="0">
                <a:solidFill>
                  <a:srgbClr val="FF0000"/>
                </a:solidFill>
                <a:latin typeface="Arial Rounded MT Bold" pitchFamily="34" charset="0"/>
              </a:rPr>
              <a:t>Boating is fun…we’ll show you how</a:t>
            </a:r>
            <a:endParaRPr lang="en-US" sz="2550" dirty="0">
              <a:solidFill>
                <a:srgbClr val="FF0000"/>
              </a:solidFill>
              <a:latin typeface="Arial Rounded MT Bold"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2209800" y="979714"/>
            <a:ext cx="6781800" cy="1828800"/>
          </a:xfrm>
        </p:spPr>
        <p:txBody>
          <a:bodyPr>
            <a:normAutofit fontScale="90000"/>
          </a:bodyPr>
          <a:lstStyle/>
          <a:p>
            <a:pPr algn="ctr" eaLnBrk="1" fontAlgn="auto" hangingPunct="1">
              <a:spcAft>
                <a:spcPts val="0"/>
              </a:spcAft>
              <a:defRPr/>
            </a:pPr>
            <a:r>
              <a:rPr lang="en-US" dirty="0" smtClean="0">
                <a:solidFill>
                  <a:srgbClr val="FFFFCC"/>
                </a:solidFill>
                <a:cs typeface="Arial" pitchFamily="34" charset="0"/>
              </a:rPr>
              <a:t>If you are a </a:t>
            </a:r>
            <a:r>
              <a:rPr lang="en-US" b="1" dirty="0" smtClean="0">
                <a:solidFill>
                  <a:srgbClr val="FFFFCC"/>
                </a:solidFill>
                <a:cs typeface="Arial" pitchFamily="34" charset="0"/>
              </a:rPr>
              <a:t>USPS</a:t>
            </a:r>
            <a:r>
              <a:rPr lang="en-US" dirty="0" smtClean="0">
                <a:solidFill>
                  <a:srgbClr val="FFFFCC"/>
                </a:solidFill>
                <a:cs typeface="Arial" pitchFamily="34" charset="0"/>
              </a:rPr>
              <a:t> member…</a:t>
            </a:r>
            <a:r>
              <a:rPr lang="en-US" dirty="0">
                <a:solidFill>
                  <a:srgbClr val="FFFFCC"/>
                </a:solidFill>
                <a:cs typeface="Arial" pitchFamily="34" charset="0"/>
              </a:rPr>
              <a:t> </a:t>
            </a:r>
            <a:r>
              <a:rPr lang="en-US" dirty="0" smtClean="0">
                <a:solidFill>
                  <a:srgbClr val="FFFFCC"/>
                </a:solidFill>
                <a:cs typeface="Arial" pitchFamily="34" charset="0"/>
              </a:rPr>
              <a:t/>
            </a:r>
            <a:br>
              <a:rPr lang="en-US" dirty="0" smtClean="0">
                <a:solidFill>
                  <a:srgbClr val="FFFFCC"/>
                </a:solidFill>
                <a:cs typeface="Arial" pitchFamily="34" charset="0"/>
              </a:rPr>
            </a:br>
            <a:r>
              <a:rPr lang="en-US" dirty="0" smtClean="0">
                <a:solidFill>
                  <a:srgbClr val="FFFFCC"/>
                </a:solidFill>
                <a:cs typeface="Arial" pitchFamily="34" charset="0"/>
              </a:rPr>
              <a:t>it means something!</a:t>
            </a:r>
          </a:p>
        </p:txBody>
      </p:sp>
      <p:sp>
        <p:nvSpPr>
          <p:cNvPr id="19459" name="Content Placeholder 2"/>
          <p:cNvSpPr>
            <a:spLocks noGrp="1"/>
          </p:cNvSpPr>
          <p:nvPr>
            <p:ph type="subTitle" idx="1"/>
          </p:nvPr>
        </p:nvSpPr>
        <p:spPr>
          <a:xfrm>
            <a:off x="533400" y="2847536"/>
            <a:ext cx="7854696" cy="3172264"/>
          </a:xfrm>
        </p:spPr>
        <p:txBody>
          <a:bodyPr>
            <a:noAutofit/>
          </a:bodyPr>
          <a:lstStyle/>
          <a:p>
            <a:pPr marL="457200" indent="-457200" algn="l" eaLnBrk="1" hangingPunct="1">
              <a:buClr>
                <a:srgbClr val="FFFFCC"/>
              </a:buClr>
              <a:buSzPct val="150000"/>
              <a:buFont typeface="Arial" pitchFamily="34" charset="0"/>
              <a:buChar char="•"/>
            </a:pPr>
            <a:endParaRPr lang="en-US" dirty="0" smtClean="0">
              <a:solidFill>
                <a:srgbClr val="FFFFCC"/>
              </a:solidFill>
              <a:cs typeface="Arial" charset="0"/>
            </a:endParaRPr>
          </a:p>
          <a:p>
            <a:pPr marL="457200" indent="-457200" algn="l" eaLnBrk="1" hangingPunct="1">
              <a:buClr>
                <a:srgbClr val="FFFFCC"/>
              </a:buClr>
              <a:buSzPct val="150000"/>
              <a:buFont typeface="Arial" pitchFamily="34" charset="0"/>
              <a:buChar char="•"/>
            </a:pPr>
            <a:r>
              <a:rPr lang="en-US" dirty="0" smtClean="0">
                <a:solidFill>
                  <a:srgbClr val="FFFFCC"/>
                </a:solidFill>
                <a:cs typeface="Arial" charset="0"/>
              </a:rPr>
              <a:t>Member of America’s largest non-profit recreational  boating organization</a:t>
            </a:r>
          </a:p>
          <a:p>
            <a:pPr marL="457200" indent="-457200" algn="l" eaLnBrk="1" hangingPunct="1">
              <a:buClr>
                <a:srgbClr val="FFFFCC"/>
              </a:buClr>
              <a:buSzPct val="150000"/>
              <a:buFont typeface="Arial" pitchFamily="34" charset="0"/>
              <a:buChar char="•"/>
            </a:pPr>
            <a:r>
              <a:rPr lang="en-US" dirty="0" smtClean="0">
                <a:solidFill>
                  <a:srgbClr val="FFFFCC"/>
                </a:solidFill>
                <a:cs typeface="Arial" charset="0"/>
              </a:rPr>
              <a:t>You promote safe boating through education </a:t>
            </a:r>
          </a:p>
          <a:p>
            <a:pPr marL="457200" indent="-457200" algn="l" eaLnBrk="1" hangingPunct="1">
              <a:buClr>
                <a:srgbClr val="FFFFCC"/>
              </a:buClr>
              <a:buSzPct val="150000"/>
              <a:buFont typeface="Arial" pitchFamily="34" charset="0"/>
              <a:buChar char="•"/>
            </a:pPr>
            <a:r>
              <a:rPr lang="en-US" dirty="0" smtClean="0">
                <a:solidFill>
                  <a:srgbClr val="FFFFCC"/>
                </a:solidFill>
                <a:cs typeface="Arial" charset="0"/>
              </a:rPr>
              <a:t>Access to courses, fraternal benefits, community  service and social activities</a:t>
            </a:r>
          </a:p>
          <a:p>
            <a:pPr marL="457200" indent="-457200" algn="l" eaLnBrk="1" hangingPunct="1">
              <a:buClr>
                <a:srgbClr val="FFFFCC"/>
              </a:buClr>
              <a:buSzPct val="150000"/>
              <a:buFont typeface="Arial" pitchFamily="34" charset="0"/>
              <a:buChar char="•"/>
            </a:pPr>
            <a:r>
              <a:rPr lang="en-US" dirty="0" smtClean="0">
                <a:solidFill>
                  <a:srgbClr val="FFFFCC"/>
                </a:solidFill>
                <a:cs typeface="Arial" charset="0"/>
              </a:rPr>
              <a:t>Array of tangible benefits and SAVINGS</a:t>
            </a:r>
          </a:p>
          <a:p>
            <a:pPr algn="l" eaLnBrk="1" hangingPunct="1">
              <a:buClr>
                <a:srgbClr val="FFFFCC"/>
              </a:buClr>
              <a:buSzPct val="150000"/>
            </a:pPr>
            <a:r>
              <a:rPr lang="en-US" dirty="0" smtClean="0">
                <a:solidFill>
                  <a:srgbClr val="FFFFCC"/>
                </a:solidFill>
                <a:cs typeface="Arial" charset="0"/>
              </a:rPr>
              <a:t> </a:t>
            </a:r>
          </a:p>
          <a:p>
            <a:pPr algn="l" eaLnBrk="1" hangingPunct="1">
              <a:buClr>
                <a:srgbClr val="FFFFCC"/>
              </a:buClr>
              <a:buSzPct val="150000"/>
              <a:buFontTx/>
              <a:buChar char="-"/>
            </a:pPr>
            <a:endParaRPr lang="en-US" dirty="0" smtClean="0"/>
          </a:p>
        </p:txBody>
      </p:sp>
      <p:sp>
        <p:nvSpPr>
          <p:cNvPr id="7" name="Footer Placeholder 6"/>
          <p:cNvSpPr>
            <a:spLocks noGrp="1"/>
          </p:cNvSpPr>
          <p:nvPr>
            <p:ph type="ftr" sz="quarter" idx="11"/>
          </p:nvPr>
        </p:nvSpPr>
        <p:spPr>
          <a:xfrm>
            <a:off x="2057400" y="6356350"/>
            <a:ext cx="5330952" cy="365125"/>
          </a:xfrm>
        </p:spPr>
        <p:txBody>
          <a:bodyPr/>
          <a:lstStyle/>
          <a:p>
            <a:pPr algn="ctr"/>
            <a:r>
              <a:rPr lang="en-US" sz="1600" b="1" i="1" dirty="0" smtClean="0">
                <a:solidFill>
                  <a:srgbClr val="FFFF00"/>
                </a:solidFill>
              </a:rPr>
              <a:t>“Your certificate number is your ticket to real savings!”</a:t>
            </a:r>
            <a:endParaRPr lang="en-US" sz="1600" b="1" i="1" dirty="0">
              <a:solidFill>
                <a:srgbClr val="FFFF00"/>
              </a:solidFill>
            </a:endParaRPr>
          </a:p>
        </p:txBody>
      </p:sp>
      <p:sp>
        <p:nvSpPr>
          <p:cNvPr id="6" name="Slide Number Placeholder 5"/>
          <p:cNvSpPr>
            <a:spLocks noGrp="1"/>
          </p:cNvSpPr>
          <p:nvPr>
            <p:ph type="sldNum" sz="quarter" idx="12"/>
          </p:nvPr>
        </p:nvSpPr>
        <p:spPr/>
        <p:txBody>
          <a:bodyPr/>
          <a:lstStyle/>
          <a:p>
            <a:fld id="{6C211C12-EB19-4494-8B40-46A8930172C1}" type="slidenum">
              <a:rPr lang="en-US" smtClean="0"/>
              <a:pPr/>
              <a:t>2</a:t>
            </a:fld>
            <a:endParaRPr lang="en-US" dirty="0"/>
          </a:p>
        </p:txBody>
      </p:sp>
      <p:pic>
        <p:nvPicPr>
          <p:cNvPr id="8" name="Picture 2" descr="http://www.theensign.org/graphics/100annivcolorlogo.jpg"/>
          <p:cNvPicPr>
            <a:picLocks noChangeAspect="1" noChangeArrowheads="1"/>
          </p:cNvPicPr>
          <p:nvPr/>
        </p:nvPicPr>
        <p:blipFill>
          <a:blip r:embed="rId3" cstate="print"/>
          <a:srcRect/>
          <a:stretch>
            <a:fillRect/>
          </a:stretch>
        </p:blipFill>
        <p:spPr bwMode="auto">
          <a:xfrm>
            <a:off x="381000" y="990600"/>
            <a:ext cx="1655603" cy="1301750"/>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1905000" y="838200"/>
            <a:ext cx="6019800" cy="1676400"/>
          </a:xfrm>
        </p:spPr>
        <p:txBody>
          <a:bodyPr>
            <a:normAutofit/>
          </a:bodyPr>
          <a:lstStyle/>
          <a:p>
            <a:pPr algn="ctr" eaLnBrk="1" fontAlgn="auto" hangingPunct="1">
              <a:spcAft>
                <a:spcPts val="0"/>
              </a:spcAft>
              <a:defRPr/>
            </a:pPr>
            <a:r>
              <a:rPr lang="en-US" sz="5000" dirty="0" smtClean="0">
                <a:solidFill>
                  <a:srgbClr val="FFFFCC"/>
                </a:solidFill>
                <a:cs typeface="Arial" pitchFamily="34" charset="0"/>
              </a:rPr>
              <a:t>Are you saving money?</a:t>
            </a:r>
          </a:p>
        </p:txBody>
      </p:sp>
      <p:sp>
        <p:nvSpPr>
          <p:cNvPr id="19459" name="Content Placeholder 2"/>
          <p:cNvSpPr>
            <a:spLocks noGrp="1"/>
          </p:cNvSpPr>
          <p:nvPr>
            <p:ph type="subTitle" idx="1"/>
          </p:nvPr>
        </p:nvSpPr>
        <p:spPr>
          <a:xfrm>
            <a:off x="533400" y="2847536"/>
            <a:ext cx="7854696" cy="3172264"/>
          </a:xfrm>
        </p:spPr>
        <p:txBody>
          <a:bodyPr>
            <a:noAutofit/>
          </a:bodyPr>
          <a:lstStyle/>
          <a:p>
            <a:pPr algn="l" eaLnBrk="1" hangingPunct="1">
              <a:buClr>
                <a:srgbClr val="FFFFCC"/>
              </a:buClr>
              <a:buSzPct val="150000"/>
            </a:pPr>
            <a:r>
              <a:rPr lang="en-US" dirty="0" smtClean="0">
                <a:solidFill>
                  <a:srgbClr val="FFFFCC"/>
                </a:solidFill>
                <a:cs typeface="Arial" charset="0"/>
              </a:rPr>
              <a:t> </a:t>
            </a:r>
          </a:p>
        </p:txBody>
      </p:sp>
      <p:sp>
        <p:nvSpPr>
          <p:cNvPr id="7" name="Footer Placeholder 6"/>
          <p:cNvSpPr>
            <a:spLocks noGrp="1"/>
          </p:cNvSpPr>
          <p:nvPr>
            <p:ph type="ftr" sz="quarter" idx="11"/>
          </p:nvPr>
        </p:nvSpPr>
        <p:spPr>
          <a:xfrm>
            <a:off x="2057400" y="6356350"/>
            <a:ext cx="5330952" cy="365125"/>
          </a:xfrm>
        </p:spPr>
        <p:txBody>
          <a:bodyPr/>
          <a:lstStyle/>
          <a:p>
            <a:pPr algn="ctr"/>
            <a:r>
              <a:rPr lang="en-US" sz="1600" b="1" i="1" dirty="0" smtClean="0">
                <a:solidFill>
                  <a:srgbClr val="FFFF00"/>
                </a:solidFill>
              </a:rPr>
              <a:t>“Your certificate number is your ticket to real savings!”</a:t>
            </a:r>
            <a:endParaRPr lang="en-US" sz="1600" b="1" i="1" dirty="0">
              <a:solidFill>
                <a:srgbClr val="FFFF00"/>
              </a:solidFill>
            </a:endParaRPr>
          </a:p>
        </p:txBody>
      </p:sp>
      <p:sp>
        <p:nvSpPr>
          <p:cNvPr id="6" name="Slide Number Placeholder 5"/>
          <p:cNvSpPr>
            <a:spLocks noGrp="1"/>
          </p:cNvSpPr>
          <p:nvPr>
            <p:ph type="sldNum" sz="quarter" idx="12"/>
          </p:nvPr>
        </p:nvSpPr>
        <p:spPr/>
        <p:txBody>
          <a:bodyPr/>
          <a:lstStyle/>
          <a:p>
            <a:fld id="{6C211C12-EB19-4494-8B40-46A8930172C1}" type="slidenum">
              <a:rPr lang="en-US" smtClean="0">
                <a:solidFill>
                  <a:srgbClr val="DBF5F9">
                    <a:shade val="90000"/>
                  </a:srgbClr>
                </a:solidFill>
              </a:rPr>
              <a:pPr/>
              <a:t>3</a:t>
            </a:fld>
            <a:endParaRPr lang="en-US" dirty="0">
              <a:solidFill>
                <a:srgbClr val="DBF5F9">
                  <a:shade val="90000"/>
                </a:srgbClr>
              </a:solidFill>
            </a:endParaRPr>
          </a:p>
        </p:txBody>
      </p:sp>
      <p:pic>
        <p:nvPicPr>
          <p:cNvPr id="8" name="Picture 2" descr="http://www.theensign.org/graphics/100annivcolorlogo.jpg"/>
          <p:cNvPicPr>
            <a:picLocks noChangeAspect="1" noChangeArrowheads="1"/>
          </p:cNvPicPr>
          <p:nvPr/>
        </p:nvPicPr>
        <p:blipFill>
          <a:blip r:embed="rId3" cstate="print"/>
          <a:srcRect/>
          <a:stretch>
            <a:fillRect/>
          </a:stretch>
        </p:blipFill>
        <p:spPr bwMode="auto">
          <a:xfrm>
            <a:off x="381000" y="990600"/>
            <a:ext cx="1655603" cy="1301750"/>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pic>
      <p:sp>
        <p:nvSpPr>
          <p:cNvPr id="2" name="Rectangle 1"/>
          <p:cNvSpPr/>
          <p:nvPr/>
        </p:nvSpPr>
        <p:spPr>
          <a:xfrm>
            <a:off x="457200" y="2782669"/>
            <a:ext cx="8077200" cy="892552"/>
          </a:xfrm>
          <a:prstGeom prst="rect">
            <a:avLst/>
          </a:prstGeom>
        </p:spPr>
        <p:txBody>
          <a:bodyPr wrap="square">
            <a:spAutoFit/>
          </a:bodyPr>
          <a:lstStyle/>
          <a:p>
            <a:pPr marL="0" marR="0" lvl="0" indent="0" defTabSz="914400" eaLnBrk="1" fontAlgn="auto" latinLnBrk="0" hangingPunct="1">
              <a:lnSpc>
                <a:spcPct val="100000"/>
              </a:lnSpc>
              <a:spcBef>
                <a:spcPct val="20000"/>
              </a:spcBef>
              <a:spcAft>
                <a:spcPts val="0"/>
              </a:spcAft>
              <a:buClr>
                <a:srgbClr val="0BD0D9"/>
              </a:buClr>
              <a:buSzPct val="95000"/>
              <a:buFontTx/>
              <a:buNone/>
              <a:tabLst/>
              <a:defRPr/>
            </a:pPr>
            <a:r>
              <a:rPr kumimoji="0" lang="en-US" sz="2600" b="0" i="0" u="none" strike="noStrike" kern="0" cap="none" spc="0" normalizeH="0" baseline="0" noProof="0" dirty="0" smtClean="0">
                <a:ln>
                  <a:noFill/>
                </a:ln>
                <a:solidFill>
                  <a:srgbClr val="FFFFCC"/>
                </a:solidFill>
                <a:effectLst/>
                <a:uLnTx/>
                <a:uFillTx/>
              </a:rPr>
              <a:t>Office Depot – 40 color copies only cost $20!  They are normally $1 each.</a:t>
            </a:r>
            <a:endParaRPr kumimoji="0" lang="en-US" sz="2600" b="0" i="0" u="none" strike="noStrike" kern="0" cap="none" spc="0" normalizeH="0" baseline="0" noProof="0" dirty="0">
              <a:ln>
                <a:noFill/>
              </a:ln>
              <a:solidFill>
                <a:srgbClr val="FFFFCC"/>
              </a:solidFill>
              <a:effectLst/>
              <a:uLnTx/>
              <a:uFillTx/>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4975" y="3654425"/>
            <a:ext cx="3425825"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57200" y="5185827"/>
            <a:ext cx="7772400" cy="116955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600" b="0" i="0" u="none" strike="noStrike" kern="0" cap="none" spc="0" normalizeH="0" baseline="0" noProof="0" dirty="0" smtClean="0">
                <a:ln>
                  <a:noFill/>
                </a:ln>
                <a:solidFill>
                  <a:srgbClr val="FFFFCC"/>
                </a:solidFill>
                <a:effectLst/>
                <a:uLnTx/>
                <a:uFillTx/>
              </a:rPr>
              <a:t>“For 1,467 copies the list price was $146.70. With the        USPS Discount Card our price was $36.67.”</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rgbClr val="FFFFCC"/>
                </a:solidFill>
                <a:effectLst/>
                <a:uLnTx/>
                <a:uFillTx/>
              </a:rPr>
              <a:t>Leadership Development Committee 2013</a:t>
            </a:r>
            <a:endParaRPr kumimoji="0" lang="en-US" b="0" i="0" u="none" strike="noStrike" kern="0" cap="none" spc="0" normalizeH="0" baseline="0" noProof="0" dirty="0">
              <a:ln>
                <a:noFill/>
              </a:ln>
              <a:solidFill>
                <a:srgbClr val="FFFFCC"/>
              </a:solidFill>
              <a:effectLst/>
              <a:uLnTx/>
              <a:uFillTx/>
            </a:endParaRPr>
          </a:p>
        </p:txBody>
      </p:sp>
    </p:spTree>
    <p:extLst>
      <p:ext uri="{BB962C8B-B14F-4D97-AF65-F5344CB8AC3E}">
        <p14:creationId xmlns:p14="http://schemas.microsoft.com/office/powerpoint/2010/main" val="5212135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1905000" y="838200"/>
            <a:ext cx="6019800" cy="1676400"/>
          </a:xfrm>
        </p:spPr>
        <p:txBody>
          <a:bodyPr>
            <a:normAutofit/>
          </a:bodyPr>
          <a:lstStyle/>
          <a:p>
            <a:pPr algn="ctr" eaLnBrk="1" fontAlgn="auto" hangingPunct="1">
              <a:spcAft>
                <a:spcPts val="0"/>
              </a:spcAft>
              <a:defRPr/>
            </a:pPr>
            <a:r>
              <a:rPr lang="en-US" sz="5000" dirty="0" smtClean="0">
                <a:solidFill>
                  <a:srgbClr val="FFFFCC"/>
                </a:solidFill>
                <a:cs typeface="Arial" pitchFamily="34" charset="0"/>
              </a:rPr>
              <a:t>Are you saving money?</a:t>
            </a:r>
          </a:p>
        </p:txBody>
      </p:sp>
      <p:sp>
        <p:nvSpPr>
          <p:cNvPr id="19459" name="Content Placeholder 2"/>
          <p:cNvSpPr>
            <a:spLocks noGrp="1"/>
          </p:cNvSpPr>
          <p:nvPr>
            <p:ph type="subTitle" idx="1"/>
          </p:nvPr>
        </p:nvSpPr>
        <p:spPr>
          <a:xfrm>
            <a:off x="533400" y="2847536"/>
            <a:ext cx="7854696" cy="3172264"/>
          </a:xfrm>
        </p:spPr>
        <p:txBody>
          <a:bodyPr>
            <a:noAutofit/>
          </a:bodyPr>
          <a:lstStyle/>
          <a:p>
            <a:pPr algn="l" eaLnBrk="1" hangingPunct="1">
              <a:buClr>
                <a:srgbClr val="FFFFCC"/>
              </a:buClr>
              <a:buSzPct val="150000"/>
            </a:pPr>
            <a:r>
              <a:rPr lang="en-US" dirty="0" smtClean="0">
                <a:solidFill>
                  <a:srgbClr val="FFFFCC"/>
                </a:solidFill>
                <a:cs typeface="Arial" charset="0"/>
              </a:rPr>
              <a:t> </a:t>
            </a:r>
          </a:p>
        </p:txBody>
      </p:sp>
      <p:sp>
        <p:nvSpPr>
          <p:cNvPr id="7" name="Footer Placeholder 6"/>
          <p:cNvSpPr>
            <a:spLocks noGrp="1"/>
          </p:cNvSpPr>
          <p:nvPr>
            <p:ph type="ftr" sz="quarter" idx="11"/>
          </p:nvPr>
        </p:nvSpPr>
        <p:spPr>
          <a:xfrm>
            <a:off x="2057400" y="6356350"/>
            <a:ext cx="5330952" cy="365125"/>
          </a:xfrm>
        </p:spPr>
        <p:txBody>
          <a:bodyPr/>
          <a:lstStyle/>
          <a:p>
            <a:pPr algn="ctr"/>
            <a:r>
              <a:rPr lang="en-US" sz="1600" b="1" i="1" dirty="0" smtClean="0">
                <a:solidFill>
                  <a:srgbClr val="FFFF00"/>
                </a:solidFill>
              </a:rPr>
              <a:t>“Your certificate number is your ticket to real savings!”</a:t>
            </a:r>
            <a:endParaRPr lang="en-US" sz="1600" b="1" i="1" dirty="0">
              <a:solidFill>
                <a:srgbClr val="FFFF00"/>
              </a:solidFill>
            </a:endParaRPr>
          </a:p>
        </p:txBody>
      </p:sp>
      <p:sp>
        <p:nvSpPr>
          <p:cNvPr id="6" name="Slide Number Placeholder 5"/>
          <p:cNvSpPr>
            <a:spLocks noGrp="1"/>
          </p:cNvSpPr>
          <p:nvPr>
            <p:ph type="sldNum" sz="quarter" idx="12"/>
          </p:nvPr>
        </p:nvSpPr>
        <p:spPr/>
        <p:txBody>
          <a:bodyPr/>
          <a:lstStyle/>
          <a:p>
            <a:fld id="{6C211C12-EB19-4494-8B40-46A8930172C1}" type="slidenum">
              <a:rPr lang="en-US" smtClean="0">
                <a:solidFill>
                  <a:srgbClr val="DBF5F9">
                    <a:shade val="90000"/>
                  </a:srgbClr>
                </a:solidFill>
              </a:rPr>
              <a:pPr/>
              <a:t>4</a:t>
            </a:fld>
            <a:endParaRPr lang="en-US" dirty="0">
              <a:solidFill>
                <a:srgbClr val="DBF5F9">
                  <a:shade val="90000"/>
                </a:srgbClr>
              </a:solidFill>
            </a:endParaRPr>
          </a:p>
        </p:txBody>
      </p:sp>
      <p:pic>
        <p:nvPicPr>
          <p:cNvPr id="8" name="Picture 2" descr="http://www.theensign.org/graphics/100annivcolorlogo.jpg"/>
          <p:cNvPicPr>
            <a:picLocks noChangeAspect="1" noChangeArrowheads="1"/>
          </p:cNvPicPr>
          <p:nvPr/>
        </p:nvPicPr>
        <p:blipFill>
          <a:blip r:embed="rId3" cstate="print"/>
          <a:srcRect/>
          <a:stretch>
            <a:fillRect/>
          </a:stretch>
        </p:blipFill>
        <p:spPr bwMode="auto">
          <a:xfrm>
            <a:off x="381000" y="990600"/>
            <a:ext cx="1655603" cy="1301750"/>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pic>
      <p:sp>
        <p:nvSpPr>
          <p:cNvPr id="2" name="Rectangle 1"/>
          <p:cNvSpPr/>
          <p:nvPr/>
        </p:nvSpPr>
        <p:spPr>
          <a:xfrm>
            <a:off x="838200" y="2782669"/>
            <a:ext cx="8077200" cy="892552"/>
          </a:xfrm>
          <a:prstGeom prst="rect">
            <a:avLst/>
          </a:prstGeom>
        </p:spPr>
        <p:txBody>
          <a:bodyPr wrap="square">
            <a:spAutoFit/>
          </a:bodyPr>
          <a:lstStyle/>
          <a:p>
            <a:pPr>
              <a:spcBef>
                <a:spcPct val="20000"/>
              </a:spcBef>
              <a:buClr>
                <a:srgbClr val="0BD0D9"/>
              </a:buClr>
              <a:buSzPct val="95000"/>
            </a:pPr>
            <a:r>
              <a:rPr lang="en-US" sz="2600" kern="0" dirty="0" smtClean="0">
                <a:solidFill>
                  <a:srgbClr val="FFFFCC"/>
                </a:solidFill>
              </a:rPr>
              <a:t>USPS Boat Insurance Program offers up to a 38% discount.</a:t>
            </a:r>
            <a:endParaRPr lang="en-US" sz="2600" kern="0" dirty="0">
              <a:solidFill>
                <a:srgbClr val="FFFFCC"/>
              </a:solidFill>
            </a:endParaRPr>
          </a:p>
        </p:txBody>
      </p:sp>
      <p:sp>
        <p:nvSpPr>
          <p:cNvPr id="3" name="Rectangle 2"/>
          <p:cNvSpPr/>
          <p:nvPr/>
        </p:nvSpPr>
        <p:spPr>
          <a:xfrm>
            <a:off x="875506" y="5105399"/>
            <a:ext cx="7391400" cy="1169551"/>
          </a:xfrm>
          <a:prstGeom prst="rect">
            <a:avLst/>
          </a:prstGeom>
        </p:spPr>
        <p:txBody>
          <a:bodyPr wrap="square">
            <a:spAutoFit/>
          </a:bodyPr>
          <a:lstStyle/>
          <a:p>
            <a:r>
              <a:rPr lang="en-US" sz="2600" kern="0" dirty="0" smtClean="0">
                <a:solidFill>
                  <a:srgbClr val="FFFFCC"/>
                </a:solidFill>
              </a:rPr>
              <a:t>“This benefit I personally use; </a:t>
            </a:r>
            <a:r>
              <a:rPr lang="en-US" sz="2600" kern="0" dirty="0" smtClean="0">
                <a:solidFill>
                  <a:srgbClr val="FFFFCC"/>
                </a:solidFill>
              </a:rPr>
              <a:t>saving </a:t>
            </a:r>
            <a:r>
              <a:rPr lang="en-US" sz="2600" kern="0" dirty="0" smtClean="0">
                <a:solidFill>
                  <a:srgbClr val="FFFFCC"/>
                </a:solidFill>
              </a:rPr>
              <a:t>me at least $200 each year.”</a:t>
            </a:r>
          </a:p>
          <a:p>
            <a:pPr algn="r"/>
            <a:r>
              <a:rPr lang="en-US" kern="0" dirty="0" smtClean="0">
                <a:solidFill>
                  <a:srgbClr val="FFFFCC"/>
                </a:solidFill>
              </a:rPr>
              <a:t>D/Lt/C Jim Harden, JN-CN District 16 2013</a:t>
            </a:r>
            <a:endParaRPr lang="en-US" kern="0" dirty="0">
              <a:solidFill>
                <a:srgbClr val="FFFFCC"/>
              </a:solidFill>
            </a:endParaRPr>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8363" y="3779837"/>
            <a:ext cx="4865687"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08041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21083" t="25000" r="22108" b="11458"/>
          <a:stretch>
            <a:fillRect/>
          </a:stretch>
        </p:blipFill>
        <p:spPr bwMode="auto">
          <a:xfrm>
            <a:off x="0" y="0"/>
            <a:ext cx="9144000" cy="68580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6C211C12-EB19-4494-8B40-46A8930172C1}" type="slidenum">
              <a:rPr lang="en-US" smtClean="0"/>
              <a:pPr/>
              <a:t>5</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l="21670" t="11458" r="22108" b="5208"/>
          <a:stretch>
            <a:fillRect/>
          </a:stretch>
        </p:blipFill>
        <p:spPr bwMode="auto">
          <a:xfrm>
            <a:off x="0" y="0"/>
            <a:ext cx="9144000" cy="6858000"/>
          </a:xfrm>
          <a:prstGeom prst="rect">
            <a:avLst/>
          </a:prstGeom>
          <a:noFill/>
          <a:ln w="9525">
            <a:noFill/>
            <a:miter lim="800000"/>
            <a:headEnd/>
            <a:tailEnd/>
          </a:ln>
        </p:spPr>
      </p:pic>
      <p:sp>
        <p:nvSpPr>
          <p:cNvPr id="10" name="Rectangle 9"/>
          <p:cNvSpPr/>
          <p:nvPr/>
        </p:nvSpPr>
        <p:spPr>
          <a:xfrm rot="16200000">
            <a:off x="-2839133" y="3206232"/>
            <a:ext cx="6324600" cy="369332"/>
          </a:xfrm>
          <a:prstGeom prst="rect">
            <a:avLst/>
          </a:prstGeom>
        </p:spPr>
        <p:txBody>
          <a:bodyPr wrap="square">
            <a:spAutoFit/>
          </a:bodyPr>
          <a:lstStyle/>
          <a:p>
            <a:pPr lvl="0" algn="ctr">
              <a:defRPr/>
            </a:pPr>
            <a:r>
              <a:rPr lang="en-US" dirty="0" smtClean="0">
                <a:solidFill>
                  <a:schemeClr val="tx2">
                    <a:shade val="90000"/>
                  </a:schemeClr>
                </a:solidFill>
              </a:rPr>
              <a:t>“</a:t>
            </a:r>
            <a:r>
              <a:rPr lang="en-US" sz="1400" b="1" i="1" dirty="0" smtClean="0"/>
              <a:t>Your certificate number is your ticket to real savings!”</a:t>
            </a:r>
            <a:endParaRPr lang="en-US" sz="1400" dirty="0" smtClean="0"/>
          </a:p>
        </p:txBody>
      </p:sp>
      <p:sp>
        <p:nvSpPr>
          <p:cNvPr id="11" name="Slide Number Placeholder 2"/>
          <p:cNvSpPr txBox="1">
            <a:spLocks/>
          </p:cNvSpPr>
          <p:nvPr/>
        </p:nvSpPr>
        <p:spPr>
          <a:xfrm>
            <a:off x="8229600" y="6553200"/>
            <a:ext cx="762000" cy="304800"/>
          </a:xfrm>
          <a:prstGeom prst="rect">
            <a:avLst/>
          </a:prstGeom>
        </p:spPr>
        <p:txBody>
          <a:bodyPr vert="horz" lIns="0" tIns="0" rIns="0" bIns="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6C211C12-EB19-4494-8B40-46A8930172C1}" type="slidenum">
              <a:rPr kumimoji="0" lang="en-US" sz="1200" b="0" i="0" u="none" strike="noStrike" kern="1200" cap="none" spc="0" normalizeH="0" baseline="0" noProof="0" smtClean="0">
                <a:ln>
                  <a:noFill/>
                </a:ln>
                <a:solidFill>
                  <a:schemeClr val="tx2">
                    <a:shade val="90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chemeClr val="tx2">
                  <a:shade val="90000"/>
                </a:schemeClr>
              </a:solidFill>
              <a:effectLst/>
              <a:uLnTx/>
              <a:uFillTx/>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l="21083" t="11458" r="23279" b="22917"/>
          <a:stretch>
            <a:fillRect/>
          </a:stretch>
        </p:blipFill>
        <p:spPr bwMode="auto">
          <a:xfrm>
            <a:off x="0" y="0"/>
            <a:ext cx="9144000" cy="6858000"/>
          </a:xfrm>
          <a:prstGeom prst="rect">
            <a:avLst/>
          </a:prstGeom>
          <a:noFill/>
          <a:ln w="9525">
            <a:noFill/>
            <a:miter lim="800000"/>
            <a:headEnd/>
            <a:tailEnd/>
          </a:ln>
        </p:spPr>
      </p:pic>
      <p:sp>
        <p:nvSpPr>
          <p:cNvPr id="6" name="Slide Number Placeholder 2"/>
          <p:cNvSpPr txBox="1">
            <a:spLocks/>
          </p:cNvSpPr>
          <p:nvPr/>
        </p:nvSpPr>
        <p:spPr>
          <a:xfrm>
            <a:off x="8153400" y="6248400"/>
            <a:ext cx="762000" cy="365125"/>
          </a:xfrm>
          <a:prstGeom prst="rect">
            <a:avLst/>
          </a:prstGeom>
        </p:spPr>
        <p:txBody>
          <a:bodyPr vert="horz" lIns="0" tIns="0" rIns="0" bIns="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6C211C12-EB19-4494-8B40-46A8930172C1}" type="slidenum">
              <a:rPr kumimoji="0" lang="en-US" sz="1200" b="0" i="0" u="none" strike="noStrike" kern="1200" cap="none" spc="0" normalizeH="0" baseline="0" noProof="0" smtClean="0">
                <a:ln>
                  <a:noFill/>
                </a:ln>
                <a:solidFill>
                  <a:schemeClr val="tx2">
                    <a:shade val="90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7" name="Rectangle 6"/>
          <p:cNvSpPr/>
          <p:nvPr/>
        </p:nvSpPr>
        <p:spPr>
          <a:xfrm rot="16200000">
            <a:off x="-2544830" y="2817911"/>
            <a:ext cx="5943603" cy="307777"/>
          </a:xfrm>
          <a:prstGeom prst="rect">
            <a:avLst/>
          </a:prstGeom>
        </p:spPr>
        <p:txBody>
          <a:bodyPr wrap="square">
            <a:spAutoFit/>
          </a:bodyPr>
          <a:lstStyle/>
          <a:p>
            <a:pPr algn="ctr"/>
            <a:r>
              <a:rPr lang="en-US" sz="1200" dirty="0" smtClean="0"/>
              <a:t>“</a:t>
            </a:r>
            <a:r>
              <a:rPr lang="en-US" sz="1400" b="1" i="1" dirty="0" smtClean="0"/>
              <a:t>Your certificate number is your ticket to real savings!”</a:t>
            </a:r>
            <a:endParaRPr lang="en-US" sz="1400" dirty="0" smtClean="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l="21083" t="15625" r="22695" b="16667"/>
          <a:stretch>
            <a:fillRect/>
          </a:stretch>
        </p:blipFill>
        <p:spPr bwMode="auto">
          <a:xfrm>
            <a:off x="-381000" y="0"/>
            <a:ext cx="9525000" cy="6858000"/>
          </a:xfrm>
          <a:prstGeom prst="rect">
            <a:avLst/>
          </a:prstGeom>
          <a:noFill/>
          <a:ln w="9525">
            <a:noFill/>
            <a:miter lim="800000"/>
            <a:headEnd/>
            <a:tailEnd/>
          </a:ln>
        </p:spPr>
      </p:pic>
      <p:sp>
        <p:nvSpPr>
          <p:cNvPr id="4" name="Footer Placeholder 3"/>
          <p:cNvSpPr>
            <a:spLocks noGrp="1"/>
          </p:cNvSpPr>
          <p:nvPr>
            <p:ph type="ftr" sz="quarter" idx="11"/>
          </p:nvPr>
        </p:nvSpPr>
        <p:spPr>
          <a:xfrm rot="16200000">
            <a:off x="-2324101" y="3208339"/>
            <a:ext cx="4648202" cy="365125"/>
          </a:xfrm>
        </p:spPr>
        <p:txBody>
          <a:bodyPr/>
          <a:lstStyle/>
          <a:p>
            <a:pPr algn="ctr"/>
            <a:r>
              <a:rPr lang="en-US" dirty="0" smtClean="0"/>
              <a:t>“</a:t>
            </a:r>
            <a:r>
              <a:rPr lang="en-US" sz="1400" b="1" i="1" dirty="0" smtClean="0">
                <a:solidFill>
                  <a:schemeClr val="tx1"/>
                </a:solidFill>
              </a:rPr>
              <a:t>Your certificate number is your ticket to real savings!”</a:t>
            </a:r>
            <a:endParaRPr lang="en-US" sz="1400" dirty="0">
              <a:solidFill>
                <a:schemeClr val="tx1"/>
              </a:solidFill>
            </a:endParaRPr>
          </a:p>
        </p:txBody>
      </p:sp>
      <p:sp>
        <p:nvSpPr>
          <p:cNvPr id="3" name="Slide Number Placeholder 2"/>
          <p:cNvSpPr>
            <a:spLocks noGrp="1"/>
          </p:cNvSpPr>
          <p:nvPr>
            <p:ph type="sldNum" sz="quarter" idx="12"/>
          </p:nvPr>
        </p:nvSpPr>
        <p:spPr>
          <a:xfrm>
            <a:off x="8229600" y="6492875"/>
            <a:ext cx="762000" cy="365125"/>
          </a:xfrm>
        </p:spPr>
        <p:txBody>
          <a:bodyPr/>
          <a:lstStyle/>
          <a:p>
            <a:fld id="{6C211C12-EB19-4494-8B40-46A8930172C1}" type="slidenum">
              <a:rPr lang="en-US" smtClean="0"/>
              <a:pPr/>
              <a:t>8</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l="21083" t="19792" r="22108" b="14583"/>
          <a:stretch>
            <a:fillRect/>
          </a:stretch>
        </p:blipFill>
        <p:spPr bwMode="auto">
          <a:xfrm>
            <a:off x="0" y="4714"/>
            <a:ext cx="9144000" cy="6853286"/>
          </a:xfrm>
          <a:prstGeom prst="rect">
            <a:avLst/>
          </a:prstGeom>
          <a:noFill/>
          <a:ln w="9525">
            <a:noFill/>
            <a:miter lim="800000"/>
            <a:headEnd/>
            <a:tailEnd/>
          </a:ln>
        </p:spPr>
      </p:pic>
      <p:sp>
        <p:nvSpPr>
          <p:cNvPr id="4" name="Footer Placeholder 3"/>
          <p:cNvSpPr>
            <a:spLocks noGrp="1"/>
          </p:cNvSpPr>
          <p:nvPr>
            <p:ph type="ftr" sz="quarter" idx="11"/>
          </p:nvPr>
        </p:nvSpPr>
        <p:spPr>
          <a:xfrm rot="16200000">
            <a:off x="-2103436" y="3170238"/>
            <a:ext cx="4572001" cy="365125"/>
          </a:xfrm>
        </p:spPr>
        <p:txBody>
          <a:bodyPr/>
          <a:lstStyle/>
          <a:p>
            <a:pPr algn="ctr"/>
            <a:r>
              <a:rPr lang="en-US" sz="1400" dirty="0" smtClean="0">
                <a:solidFill>
                  <a:schemeClr val="tx1"/>
                </a:solidFill>
              </a:rPr>
              <a:t>“</a:t>
            </a:r>
            <a:r>
              <a:rPr lang="en-US" sz="1400" b="1" i="1" dirty="0" smtClean="0">
                <a:solidFill>
                  <a:schemeClr val="tx1"/>
                </a:solidFill>
              </a:rPr>
              <a:t>Your certificate number is your ticket to real savings!”</a:t>
            </a:r>
            <a:endParaRPr lang="en-US" sz="1400" dirty="0">
              <a:solidFill>
                <a:schemeClr val="tx1"/>
              </a:solidFill>
            </a:endParaRPr>
          </a:p>
        </p:txBody>
      </p:sp>
      <p:sp>
        <p:nvSpPr>
          <p:cNvPr id="3" name="Slide Number Placeholder 2"/>
          <p:cNvSpPr>
            <a:spLocks noGrp="1"/>
          </p:cNvSpPr>
          <p:nvPr>
            <p:ph type="sldNum" sz="quarter" idx="12"/>
          </p:nvPr>
        </p:nvSpPr>
        <p:spPr/>
        <p:txBody>
          <a:bodyPr/>
          <a:lstStyle/>
          <a:p>
            <a:fld id="{6C211C12-EB19-4494-8B40-46A8930172C1}" type="slidenum">
              <a:rPr lang="en-US" smtClean="0"/>
              <a:pPr/>
              <a:t>9</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707</TotalTime>
  <Words>2258</Words>
  <Application>Microsoft Office PowerPoint</Application>
  <PresentationFormat>On-screen Show (4:3)</PresentationFormat>
  <Paragraphs>191</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2_Flow</vt:lpstr>
      <vt:lpstr>    Your Benefits… Are you using them?</vt:lpstr>
      <vt:lpstr>If you are a USPS member…  it means something!</vt:lpstr>
      <vt:lpstr>Are you saving money?</vt:lpstr>
      <vt:lpstr>Are you saving money?</vt:lpstr>
      <vt:lpstr>PowerPoint Presentation</vt:lpstr>
      <vt:lpstr>PowerPoint Presentation</vt:lpstr>
      <vt:lpstr>PowerPoint Presentation</vt:lpstr>
      <vt:lpstr>PowerPoint Presentation</vt:lpstr>
      <vt:lpstr>PowerPoint Presentation</vt:lpstr>
      <vt:lpstr>PowerPoint Presentation</vt:lpstr>
      <vt:lpstr>Local Squadron  and District Benefits</vt:lpstr>
      <vt:lpstr>Your Certificate Number Is Your Ticket To Savings</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Member Benefits</dc:title>
  <dc:creator>art</dc:creator>
  <cp:lastModifiedBy>Kristi</cp:lastModifiedBy>
  <cp:revision>75</cp:revision>
  <dcterms:created xsi:type="dcterms:W3CDTF">2011-04-28T11:50:11Z</dcterms:created>
  <dcterms:modified xsi:type="dcterms:W3CDTF">2013-07-30T01:06:38Z</dcterms:modified>
</cp:coreProperties>
</file>