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60" r:id="rId1"/>
  </p:sldMasterIdLst>
  <p:notesMasterIdLst>
    <p:notesMasterId r:id="rId58"/>
  </p:notesMasterIdLst>
  <p:handoutMasterIdLst>
    <p:handoutMasterId r:id="rId59"/>
  </p:handoutMasterIdLst>
  <p:sldIdLst>
    <p:sldId id="261" r:id="rId2"/>
    <p:sldId id="320" r:id="rId3"/>
    <p:sldId id="262" r:id="rId4"/>
    <p:sldId id="263" r:id="rId5"/>
    <p:sldId id="264" r:id="rId6"/>
    <p:sldId id="265" r:id="rId7"/>
    <p:sldId id="266" r:id="rId8"/>
    <p:sldId id="267" r:id="rId9"/>
    <p:sldId id="268" r:id="rId10"/>
    <p:sldId id="269" r:id="rId11"/>
    <p:sldId id="270" r:id="rId12"/>
    <p:sldId id="271" r:id="rId13"/>
    <p:sldId id="272" r:id="rId14"/>
    <p:sldId id="273" r:id="rId15"/>
    <p:sldId id="274" r:id="rId16"/>
    <p:sldId id="275" r:id="rId17"/>
    <p:sldId id="276" r:id="rId18"/>
    <p:sldId id="277" r:id="rId19"/>
    <p:sldId id="278" r:id="rId20"/>
    <p:sldId id="279" r:id="rId21"/>
    <p:sldId id="280" r:id="rId22"/>
    <p:sldId id="281" r:id="rId23"/>
    <p:sldId id="282" r:id="rId24"/>
    <p:sldId id="287" r:id="rId25"/>
    <p:sldId id="288" r:id="rId26"/>
    <p:sldId id="289" r:id="rId27"/>
    <p:sldId id="290" r:id="rId28"/>
    <p:sldId id="291" r:id="rId29"/>
    <p:sldId id="292" r:id="rId30"/>
    <p:sldId id="293" r:id="rId31"/>
    <p:sldId id="294" r:id="rId32"/>
    <p:sldId id="295" r:id="rId33"/>
    <p:sldId id="296" r:id="rId34"/>
    <p:sldId id="297" r:id="rId35"/>
    <p:sldId id="298" r:id="rId36"/>
    <p:sldId id="299" r:id="rId37"/>
    <p:sldId id="300" r:id="rId38"/>
    <p:sldId id="301" r:id="rId39"/>
    <p:sldId id="302" r:id="rId40"/>
    <p:sldId id="303" r:id="rId41"/>
    <p:sldId id="304" r:id="rId42"/>
    <p:sldId id="305" r:id="rId43"/>
    <p:sldId id="306" r:id="rId44"/>
    <p:sldId id="307" r:id="rId45"/>
    <p:sldId id="308" r:id="rId46"/>
    <p:sldId id="309" r:id="rId47"/>
    <p:sldId id="310" r:id="rId48"/>
    <p:sldId id="311" r:id="rId49"/>
    <p:sldId id="312" r:id="rId50"/>
    <p:sldId id="313" r:id="rId51"/>
    <p:sldId id="314" r:id="rId52"/>
    <p:sldId id="315" r:id="rId53"/>
    <p:sldId id="316" r:id="rId54"/>
    <p:sldId id="317" r:id="rId55"/>
    <p:sldId id="318" r:id="rId56"/>
    <p:sldId id="319" r:id="rId57"/>
  </p:sldIdLst>
  <p:sldSz cx="9144000" cy="6858000" type="letter"/>
  <p:notesSz cx="6858000" cy="9313863"/>
  <p:custDataLst>
    <p:tags r:id="rId60"/>
  </p:custDataLst>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Vinay K. Sandhir"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BBB"/>
    <a:srgbClr val="00C3CC"/>
    <a:srgbClr val="00BCD0"/>
    <a:srgbClr val="00B7D0"/>
    <a:srgbClr val="00A4BB"/>
    <a:srgbClr val="007399"/>
    <a:srgbClr val="DC0E53"/>
    <a:srgbClr val="DDDDDD"/>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73" autoAdjust="0"/>
    <p:restoredTop sz="89990" autoAdjust="0"/>
  </p:normalViewPr>
  <p:slideViewPr>
    <p:cSldViewPr snapToGrid="0">
      <p:cViewPr varScale="1">
        <p:scale>
          <a:sx n="92" d="100"/>
          <a:sy n="92" d="100"/>
        </p:scale>
        <p:origin x="1086" y="96"/>
      </p:cViewPr>
      <p:guideLst>
        <p:guide orient="horz" pos="2160"/>
        <p:guide pos="2880"/>
      </p:guideLst>
    </p:cSldViewPr>
  </p:slideViewPr>
  <p:notesTextViewPr>
    <p:cViewPr>
      <p:scale>
        <a:sx n="100" d="100"/>
        <a:sy n="100" d="100"/>
      </p:scale>
      <p:origin x="0" y="0"/>
    </p:cViewPr>
  </p:notesTextViewPr>
  <p:sorterViewPr>
    <p:cViewPr>
      <p:scale>
        <a:sx n="110" d="100"/>
        <a:sy n="110" d="100"/>
      </p:scale>
      <p:origin x="0" y="-19408"/>
    </p:cViewPr>
  </p:sorterViewPr>
  <p:notesViewPr>
    <p:cSldViewPr snapToGrid="0">
      <p:cViewPr varScale="1">
        <p:scale>
          <a:sx n="97" d="100"/>
          <a:sy n="97" d="100"/>
        </p:scale>
        <p:origin x="648"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gs" Target="tags/tag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defRPr sz="1000" i="1"/>
            </a:lvl1pPr>
          </a:lstStyle>
          <a:p>
            <a:endParaRPr lang="en-US"/>
          </a:p>
        </p:txBody>
      </p:sp>
      <p:sp>
        <p:nvSpPr>
          <p:cNvPr id="3075" name="Rectangle 3"/>
          <p:cNvSpPr>
            <a:spLocks noGrp="1" noChangeArrowheads="1"/>
          </p:cNvSpPr>
          <p:nvPr>
            <p:ph type="dt" sz="quarter" idx="1"/>
          </p:nvPr>
        </p:nvSpPr>
        <p:spPr bwMode="auto">
          <a:xfrm>
            <a:off x="3886200" y="0"/>
            <a:ext cx="2971800" cy="465138"/>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lgn="r">
              <a:defRPr sz="1000" i="1"/>
            </a:lvl1pPr>
          </a:lstStyle>
          <a:p>
            <a:endParaRPr lang="en-US"/>
          </a:p>
        </p:txBody>
      </p:sp>
      <p:sp>
        <p:nvSpPr>
          <p:cNvPr id="3076" name="Rectangle 4"/>
          <p:cNvSpPr>
            <a:spLocks noGrp="1" noChangeArrowheads="1"/>
          </p:cNvSpPr>
          <p:nvPr>
            <p:ph type="ftr" sz="quarter" idx="2"/>
          </p:nvPr>
        </p:nvSpPr>
        <p:spPr bwMode="auto">
          <a:xfrm>
            <a:off x="0" y="8848725"/>
            <a:ext cx="2971800" cy="465138"/>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defRPr sz="1000" i="1"/>
            </a:lvl1pPr>
          </a:lstStyle>
          <a:p>
            <a:endParaRPr lang="en-US"/>
          </a:p>
        </p:txBody>
      </p:sp>
      <p:sp>
        <p:nvSpPr>
          <p:cNvPr id="3077" name="Rectangle 5"/>
          <p:cNvSpPr>
            <a:spLocks noGrp="1" noChangeArrowheads="1"/>
          </p:cNvSpPr>
          <p:nvPr>
            <p:ph type="sldNum" sz="quarter" idx="3"/>
          </p:nvPr>
        </p:nvSpPr>
        <p:spPr bwMode="auto">
          <a:xfrm>
            <a:off x="3886200" y="8848725"/>
            <a:ext cx="2971800" cy="465138"/>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lgn="r">
              <a:defRPr sz="1000" i="1"/>
            </a:lvl1pPr>
          </a:lstStyle>
          <a:p>
            <a:fld id="{5B655287-1F3F-4195-B8E1-7B154687BE1B}" type="slidenum">
              <a:rPr lang="en-US"/>
              <a:pPr/>
              <a:t>‹#›</a:t>
            </a:fld>
            <a:endParaRPr lang="en-US"/>
          </a:p>
        </p:txBody>
      </p:sp>
    </p:spTree>
    <p:extLst>
      <p:ext uri="{BB962C8B-B14F-4D97-AF65-F5344CB8AC3E}">
        <p14:creationId xmlns:p14="http://schemas.microsoft.com/office/powerpoint/2010/main" val="26658027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defRPr sz="1000" i="1"/>
            </a:lvl1pPr>
          </a:lstStyle>
          <a:p>
            <a:endParaRPr lang="en-US"/>
          </a:p>
        </p:txBody>
      </p:sp>
      <p:sp>
        <p:nvSpPr>
          <p:cNvPr id="2051" name="Rectangle 3"/>
          <p:cNvSpPr>
            <a:spLocks noGrp="1" noChangeArrowheads="1"/>
          </p:cNvSpPr>
          <p:nvPr>
            <p:ph type="dt" idx="1"/>
          </p:nvPr>
        </p:nvSpPr>
        <p:spPr bwMode="auto">
          <a:xfrm>
            <a:off x="3886200" y="0"/>
            <a:ext cx="2971800" cy="465138"/>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lgn="r">
              <a:defRPr sz="1000" i="1"/>
            </a:lvl1pPr>
          </a:lstStyle>
          <a:p>
            <a:endParaRPr lang="en-US"/>
          </a:p>
        </p:txBody>
      </p:sp>
      <p:sp>
        <p:nvSpPr>
          <p:cNvPr id="2052" name="Rectangle 4"/>
          <p:cNvSpPr>
            <a:spLocks noGrp="1" noChangeArrowheads="1"/>
          </p:cNvSpPr>
          <p:nvPr>
            <p:ph type="ftr" sz="quarter" idx="4"/>
          </p:nvPr>
        </p:nvSpPr>
        <p:spPr bwMode="auto">
          <a:xfrm>
            <a:off x="0" y="8848725"/>
            <a:ext cx="2971800" cy="465138"/>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defRPr sz="1000" i="1"/>
            </a:lvl1pPr>
          </a:lstStyle>
          <a:p>
            <a:endParaRPr lang="en-US"/>
          </a:p>
        </p:txBody>
      </p:sp>
      <p:sp>
        <p:nvSpPr>
          <p:cNvPr id="2053" name="Rectangle 5"/>
          <p:cNvSpPr>
            <a:spLocks noGrp="1" noChangeArrowheads="1"/>
          </p:cNvSpPr>
          <p:nvPr>
            <p:ph type="sldNum" sz="quarter" idx="5"/>
          </p:nvPr>
        </p:nvSpPr>
        <p:spPr bwMode="auto">
          <a:xfrm>
            <a:off x="3886200" y="8848725"/>
            <a:ext cx="2971800" cy="465138"/>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lgn="r">
              <a:defRPr sz="1000" i="1"/>
            </a:lvl1pPr>
          </a:lstStyle>
          <a:p>
            <a:fld id="{8DEEFB85-347C-4330-B72D-2C338817EEF8}" type="slidenum">
              <a:rPr lang="en-US"/>
              <a:pPr/>
              <a:t>‹#›</a:t>
            </a:fld>
            <a:endParaRPr lang="en-US"/>
          </a:p>
        </p:txBody>
      </p:sp>
      <p:sp>
        <p:nvSpPr>
          <p:cNvPr id="2054" name="Rectangle 6"/>
          <p:cNvSpPr>
            <a:spLocks noGrp="1" noRot="1" noChangeAspect="1" noChangeArrowheads="1" noTextEdit="1"/>
          </p:cNvSpPr>
          <p:nvPr>
            <p:ph type="sldImg" idx="2"/>
          </p:nvPr>
        </p:nvSpPr>
        <p:spPr bwMode="auto">
          <a:xfrm>
            <a:off x="1109663" y="704850"/>
            <a:ext cx="4640262" cy="3479800"/>
          </a:xfrm>
          <a:prstGeom prst="rect">
            <a:avLst/>
          </a:prstGeom>
          <a:noFill/>
          <a:ln w="12699">
            <a:solidFill>
              <a:schemeClr val="tx1"/>
            </a:solidFill>
            <a:miter lim="800000"/>
            <a:headEnd/>
            <a:tailEnd/>
          </a:ln>
          <a:effectLst/>
        </p:spPr>
      </p:sp>
      <p:sp>
        <p:nvSpPr>
          <p:cNvPr id="2055" name="Rectangle 7"/>
          <p:cNvSpPr>
            <a:spLocks noGrp="1" noChangeArrowheads="1"/>
          </p:cNvSpPr>
          <p:nvPr>
            <p:ph type="body" sz="quarter" idx="3"/>
          </p:nvPr>
        </p:nvSpPr>
        <p:spPr bwMode="auto">
          <a:xfrm>
            <a:off x="914400" y="4422775"/>
            <a:ext cx="5029200" cy="41910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816809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01767" name="Rectangle 39"/>
          <p:cNvSpPr>
            <a:spLocks noGrp="1" noChangeArrowheads="1"/>
          </p:cNvSpPr>
          <p:nvPr>
            <p:ph type="ctrTitle" sz="quarter"/>
          </p:nvPr>
        </p:nvSpPr>
        <p:spPr>
          <a:xfrm>
            <a:off x="685800" y="2057400"/>
            <a:ext cx="7772400" cy="1143000"/>
          </a:xfrm>
        </p:spPr>
        <p:txBody>
          <a:bodyPr/>
          <a:lstStyle>
            <a:lvl1pPr>
              <a:defRPr/>
            </a:lvl1pPr>
          </a:lstStyle>
          <a:p>
            <a:r>
              <a:rPr lang="en-US"/>
              <a:t>Click to edit Master title style</a:t>
            </a:r>
          </a:p>
        </p:txBody>
      </p:sp>
      <p:sp>
        <p:nvSpPr>
          <p:cNvPr id="201768" name="Rectangle 40"/>
          <p:cNvSpPr>
            <a:spLocks noGrp="1" noChangeArrowheads="1"/>
          </p:cNvSpPr>
          <p:nvPr>
            <p:ph type="subTitle" sz="quarter" idx="1"/>
          </p:nvPr>
        </p:nvSpPr>
        <p:spPr>
          <a:xfrm>
            <a:off x="1371600" y="3581400"/>
            <a:ext cx="6400800" cy="1752600"/>
          </a:xfrm>
        </p:spPr>
        <p:txBody>
          <a:bodyPr anchor="ct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2764813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01194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defRPr sz="3200"/>
            </a:lvl1pPr>
            <a:lvl2pPr>
              <a:defRPr sz="2800"/>
            </a:lvl2pPr>
            <a:lvl3pPr>
              <a:defRPr sz="28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118626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10"/>
          </p:nvPr>
        </p:nvSpPr>
        <p:spPr>
          <a:xfrm>
            <a:off x="746125" y="1338263"/>
            <a:ext cx="3781983" cy="4579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p:cNvSpPr>
            <a:spLocks noGrp="1"/>
          </p:cNvSpPr>
          <p:nvPr>
            <p:ph sz="quarter" idx="11"/>
          </p:nvPr>
        </p:nvSpPr>
        <p:spPr>
          <a:xfrm>
            <a:off x="4674413" y="1338263"/>
            <a:ext cx="3783787" cy="4579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361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18586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10"/>
          </p:nvPr>
        </p:nvSpPr>
        <p:spPr>
          <a:xfrm>
            <a:off x="746125" y="1338263"/>
            <a:ext cx="3781983" cy="4579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p:cNvSpPr>
            <a:spLocks noGrp="1"/>
          </p:cNvSpPr>
          <p:nvPr>
            <p:ph sz="quarter" idx="11"/>
          </p:nvPr>
        </p:nvSpPr>
        <p:spPr>
          <a:xfrm>
            <a:off x="4674413" y="1338263"/>
            <a:ext cx="3783787" cy="4579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6539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bwMode="auto">
          <a:xfrm>
            <a:off x="685800" y="304800"/>
            <a:ext cx="7772400" cy="838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endParaRPr lang="en-US" dirty="0"/>
          </a:p>
        </p:txBody>
      </p:sp>
      <p:sp>
        <p:nvSpPr>
          <p:cNvPr id="51203" name="Rectangle 3"/>
          <p:cNvSpPr>
            <a:spLocks noGrp="1" noChangeArrowheads="1"/>
          </p:cNvSpPr>
          <p:nvPr>
            <p:ph type="body" idx="1"/>
          </p:nvPr>
        </p:nvSpPr>
        <p:spPr bwMode="auto">
          <a:xfrm>
            <a:off x="685800" y="1447799"/>
            <a:ext cx="7772400" cy="4518356"/>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cxnSp>
        <p:nvCxnSpPr>
          <p:cNvPr id="6" name="Straight Connector 5"/>
          <p:cNvCxnSpPr/>
          <p:nvPr/>
        </p:nvCxnSpPr>
        <p:spPr bwMode="auto">
          <a:xfrm flipV="1">
            <a:off x="678484" y="6027725"/>
            <a:ext cx="7772400" cy="14630"/>
          </a:xfrm>
          <a:prstGeom prst="line">
            <a:avLst/>
          </a:prstGeom>
          <a:solidFill>
            <a:schemeClr val="accent1"/>
          </a:solidFill>
          <a:ln w="57150" cap="flat" cmpd="sng" algn="ctr">
            <a:solidFill>
              <a:srgbClr val="009BBB">
                <a:alpha val="70000"/>
              </a:srgbClr>
            </a:solidFill>
            <a:prstDash val="solid"/>
            <a:round/>
            <a:headEnd type="none" w="sm" len="sm"/>
            <a:tailEnd type="none" w="sm" len="sm"/>
          </a:ln>
          <a:effectLst/>
        </p:spPr>
      </p:cxnSp>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2655417" y="6163664"/>
            <a:ext cx="3833165" cy="638860"/>
          </a:xfrm>
          <a:prstGeom prst="rect">
            <a:avLst/>
          </a:prstGeom>
        </p:spPr>
      </p:pic>
      <p:cxnSp>
        <p:nvCxnSpPr>
          <p:cNvPr id="7" name="Straight Connector 6">
            <a:extLst>
              <a:ext uri="{FF2B5EF4-FFF2-40B4-BE49-F238E27FC236}">
                <a16:creationId xmlns:a16="http://schemas.microsoft.com/office/drawing/2014/main" id="{F500C816-BC6C-4C92-9BEE-179EF027E49B}"/>
              </a:ext>
            </a:extLst>
          </p:cNvPr>
          <p:cNvCxnSpPr/>
          <p:nvPr userDrawn="1"/>
        </p:nvCxnSpPr>
        <p:spPr bwMode="auto">
          <a:xfrm flipV="1">
            <a:off x="678484" y="6027725"/>
            <a:ext cx="7772400" cy="14630"/>
          </a:xfrm>
          <a:prstGeom prst="line">
            <a:avLst/>
          </a:prstGeom>
          <a:solidFill>
            <a:schemeClr val="accent1"/>
          </a:solidFill>
          <a:ln w="57150" cap="flat" cmpd="sng" algn="ctr">
            <a:solidFill>
              <a:srgbClr val="009BBB">
                <a:alpha val="70000"/>
              </a:srgbClr>
            </a:solidFill>
            <a:prstDash val="solid"/>
            <a:round/>
            <a:headEnd type="none" w="sm" len="sm"/>
            <a:tailEnd type="none" w="sm" len="sm"/>
          </a:ln>
          <a:effectLst/>
        </p:spPr>
      </p:cxnSp>
      <p:pic>
        <p:nvPicPr>
          <p:cNvPr id="8" name="Picture 7">
            <a:extLst>
              <a:ext uri="{FF2B5EF4-FFF2-40B4-BE49-F238E27FC236}">
                <a16:creationId xmlns:a16="http://schemas.microsoft.com/office/drawing/2014/main" id="{6841743F-6598-4C0E-B1B9-E6BB9B0D5990}"/>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p:blipFill>
        <p:spPr>
          <a:xfrm>
            <a:off x="2655417" y="6163664"/>
            <a:ext cx="3833165" cy="638860"/>
          </a:xfrm>
          <a:prstGeom prst="rect">
            <a:avLst/>
          </a:prstGeom>
        </p:spPr>
      </p:pic>
    </p:spTree>
    <p:extLst>
      <p:ext uri="{BB962C8B-B14F-4D97-AF65-F5344CB8AC3E}">
        <p14:creationId xmlns:p14="http://schemas.microsoft.com/office/powerpoint/2010/main" val="25658010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58" r:id="rId5"/>
    <p:sldLayoutId id="2147483657" r:id="rId6"/>
  </p:sldLayoutIdLst>
  <p:hf sldNum="0" hdr="0" ftr="0" dt="0"/>
  <p:txStyles>
    <p:titleStyle>
      <a:lvl1pPr algn="ctr" rtl="0" eaLnBrk="1" fontAlgn="base" hangingPunct="1">
        <a:spcBef>
          <a:spcPct val="0"/>
        </a:spcBef>
        <a:spcAft>
          <a:spcPct val="0"/>
        </a:spcAft>
        <a:defRPr sz="4000">
          <a:solidFill>
            <a:srgbClr val="007399"/>
          </a:solidFill>
          <a:latin typeface="Calibri" pitchFamily="34" charset="0"/>
          <a:ea typeface="+mj-ea"/>
          <a:cs typeface="+mj-cs"/>
        </a:defRPr>
      </a:lvl1pPr>
      <a:lvl2pPr algn="ctr" rtl="0" eaLnBrk="1" fontAlgn="base" hangingPunct="1">
        <a:spcBef>
          <a:spcPct val="0"/>
        </a:spcBef>
        <a:spcAft>
          <a:spcPct val="0"/>
        </a:spcAft>
        <a:defRPr sz="2400">
          <a:solidFill>
            <a:srgbClr val="007399"/>
          </a:solidFill>
          <a:latin typeface="Arial" charset="0"/>
        </a:defRPr>
      </a:lvl2pPr>
      <a:lvl3pPr algn="ctr" rtl="0" eaLnBrk="1" fontAlgn="base" hangingPunct="1">
        <a:spcBef>
          <a:spcPct val="0"/>
        </a:spcBef>
        <a:spcAft>
          <a:spcPct val="0"/>
        </a:spcAft>
        <a:defRPr sz="2400">
          <a:solidFill>
            <a:srgbClr val="007399"/>
          </a:solidFill>
          <a:latin typeface="Arial" charset="0"/>
        </a:defRPr>
      </a:lvl3pPr>
      <a:lvl4pPr algn="ctr" rtl="0" eaLnBrk="1" fontAlgn="base" hangingPunct="1">
        <a:spcBef>
          <a:spcPct val="0"/>
        </a:spcBef>
        <a:spcAft>
          <a:spcPct val="0"/>
        </a:spcAft>
        <a:defRPr sz="2400">
          <a:solidFill>
            <a:srgbClr val="007399"/>
          </a:solidFill>
          <a:latin typeface="Arial" charset="0"/>
        </a:defRPr>
      </a:lvl4pPr>
      <a:lvl5pPr algn="ctr" rtl="0" eaLnBrk="1" fontAlgn="base" hangingPunct="1">
        <a:spcBef>
          <a:spcPct val="0"/>
        </a:spcBef>
        <a:spcAft>
          <a:spcPct val="0"/>
        </a:spcAft>
        <a:defRPr sz="2400">
          <a:solidFill>
            <a:srgbClr val="007399"/>
          </a:solidFill>
          <a:latin typeface="Arial" charset="0"/>
        </a:defRPr>
      </a:lvl5pPr>
      <a:lvl6pPr marL="457200" algn="ctr" rtl="0" eaLnBrk="1" fontAlgn="base" hangingPunct="1">
        <a:spcBef>
          <a:spcPct val="0"/>
        </a:spcBef>
        <a:spcAft>
          <a:spcPct val="0"/>
        </a:spcAft>
        <a:defRPr sz="2400">
          <a:solidFill>
            <a:srgbClr val="007399"/>
          </a:solidFill>
          <a:latin typeface="Arial" charset="0"/>
        </a:defRPr>
      </a:lvl6pPr>
      <a:lvl7pPr marL="914400" algn="ctr" rtl="0" eaLnBrk="1" fontAlgn="base" hangingPunct="1">
        <a:spcBef>
          <a:spcPct val="0"/>
        </a:spcBef>
        <a:spcAft>
          <a:spcPct val="0"/>
        </a:spcAft>
        <a:defRPr sz="2400">
          <a:solidFill>
            <a:srgbClr val="007399"/>
          </a:solidFill>
          <a:latin typeface="Arial" charset="0"/>
        </a:defRPr>
      </a:lvl7pPr>
      <a:lvl8pPr marL="1371600" algn="ctr" rtl="0" eaLnBrk="1" fontAlgn="base" hangingPunct="1">
        <a:spcBef>
          <a:spcPct val="0"/>
        </a:spcBef>
        <a:spcAft>
          <a:spcPct val="0"/>
        </a:spcAft>
        <a:defRPr sz="2400">
          <a:solidFill>
            <a:srgbClr val="007399"/>
          </a:solidFill>
          <a:latin typeface="Arial" charset="0"/>
        </a:defRPr>
      </a:lvl8pPr>
      <a:lvl9pPr marL="1828800" algn="ctr" rtl="0" eaLnBrk="1" fontAlgn="base" hangingPunct="1">
        <a:spcBef>
          <a:spcPct val="0"/>
        </a:spcBef>
        <a:spcAft>
          <a:spcPct val="0"/>
        </a:spcAft>
        <a:defRPr sz="2400">
          <a:solidFill>
            <a:srgbClr val="007399"/>
          </a:solidFill>
          <a:latin typeface="Arial" charset="0"/>
        </a:defRPr>
      </a:lvl9pPr>
    </p:titleStyle>
    <p:bodyStyle>
      <a:lvl1pPr marL="342900" indent="-342900" algn="l" rtl="0" eaLnBrk="1" fontAlgn="base" hangingPunct="1">
        <a:spcBef>
          <a:spcPct val="20000"/>
        </a:spcBef>
        <a:spcAft>
          <a:spcPct val="0"/>
        </a:spcAft>
        <a:buSzPct val="85000"/>
        <a:buFont typeface="Arial" panose="020B0604020202020204" pitchFamily="34" charset="0"/>
        <a:buChar char="•"/>
        <a:defRPr sz="3600">
          <a:solidFill>
            <a:schemeClr val="tx1"/>
          </a:solidFill>
          <a:latin typeface="Calibri" pitchFamily="34" charset="0"/>
          <a:ea typeface="+mn-ea"/>
          <a:cs typeface="+mn-cs"/>
        </a:defRPr>
      </a:lvl1pPr>
      <a:lvl2pPr marL="742950" indent="-285750" algn="l" rtl="0" eaLnBrk="1" fontAlgn="base" hangingPunct="1">
        <a:spcBef>
          <a:spcPct val="20000"/>
        </a:spcBef>
        <a:spcAft>
          <a:spcPct val="0"/>
        </a:spcAft>
        <a:buSzPct val="60000"/>
        <a:buFont typeface="Wingdings" panose="05000000000000000000" pitchFamily="2" charset="2"/>
        <a:buChar char="§"/>
        <a:defRPr sz="3200">
          <a:solidFill>
            <a:schemeClr val="tx1"/>
          </a:solidFill>
          <a:latin typeface="Calibri" pitchFamily="34" charset="0"/>
        </a:defRPr>
      </a:lvl2pPr>
      <a:lvl3pPr marL="1085850" indent="-228600" algn="l" rtl="0" eaLnBrk="1" fontAlgn="base" hangingPunct="1">
        <a:spcBef>
          <a:spcPct val="20000"/>
        </a:spcBef>
        <a:spcAft>
          <a:spcPct val="0"/>
        </a:spcAft>
        <a:buSzPct val="50000"/>
        <a:buFont typeface="Calibri" panose="020F0502020204030204" pitchFamily="34" charset="0"/>
        <a:buChar char="‾"/>
        <a:defRPr sz="3200">
          <a:solidFill>
            <a:schemeClr val="tx1"/>
          </a:solidFill>
          <a:latin typeface="Calibri" pitchFamily="34" charset="0"/>
        </a:defRPr>
      </a:lvl3pPr>
      <a:lvl4pPr marL="1428750" indent="-228600" algn="l" rtl="0" eaLnBrk="1" fontAlgn="base" hangingPunct="1">
        <a:spcBef>
          <a:spcPct val="20000"/>
        </a:spcBef>
        <a:spcAft>
          <a:spcPct val="0"/>
        </a:spcAft>
        <a:buSzPct val="60000"/>
        <a:buFont typeface="Calibri" panose="020F0502020204030204" pitchFamily="34" charset="0"/>
        <a:buChar char="⁰"/>
        <a:defRPr sz="2400">
          <a:solidFill>
            <a:schemeClr val="tx1"/>
          </a:solidFill>
          <a:latin typeface="Calibri" pitchFamily="34" charset="0"/>
        </a:defRPr>
      </a:lvl4pPr>
      <a:lvl5pPr marL="1543050" indent="0" algn="l" rtl="0" eaLnBrk="1" fontAlgn="base" hangingPunct="1">
        <a:spcBef>
          <a:spcPct val="20000"/>
        </a:spcBef>
        <a:spcAft>
          <a:spcPct val="0"/>
        </a:spcAft>
        <a:buNone/>
        <a:defRPr sz="2400">
          <a:solidFill>
            <a:schemeClr val="tx1"/>
          </a:solidFill>
          <a:latin typeface="Calibri" pitchFamily="34" charset="0"/>
        </a:defRPr>
      </a:lvl5pPr>
      <a:lvl6pPr marL="2228850" indent="-228600" algn="l" rtl="0" eaLnBrk="1" fontAlgn="base" hangingPunct="1">
        <a:spcBef>
          <a:spcPct val="20000"/>
        </a:spcBef>
        <a:spcAft>
          <a:spcPct val="0"/>
        </a:spcAft>
        <a:buChar char="•"/>
        <a:defRPr sz="1200">
          <a:solidFill>
            <a:schemeClr val="tx1"/>
          </a:solidFill>
          <a:latin typeface="Times New Roman" pitchFamily="18" charset="0"/>
        </a:defRPr>
      </a:lvl6pPr>
      <a:lvl7pPr marL="2686050" indent="-228600" algn="l" rtl="0" eaLnBrk="1" fontAlgn="base" hangingPunct="1">
        <a:spcBef>
          <a:spcPct val="20000"/>
        </a:spcBef>
        <a:spcAft>
          <a:spcPct val="0"/>
        </a:spcAft>
        <a:buChar char="•"/>
        <a:defRPr sz="1200">
          <a:solidFill>
            <a:schemeClr val="tx1"/>
          </a:solidFill>
          <a:latin typeface="Times New Roman" pitchFamily="18" charset="0"/>
        </a:defRPr>
      </a:lvl7pPr>
      <a:lvl8pPr marL="3143250" indent="-228600" algn="l" rtl="0" eaLnBrk="1" fontAlgn="base" hangingPunct="1">
        <a:spcBef>
          <a:spcPct val="20000"/>
        </a:spcBef>
        <a:spcAft>
          <a:spcPct val="0"/>
        </a:spcAft>
        <a:buChar char="•"/>
        <a:defRPr sz="1200">
          <a:solidFill>
            <a:schemeClr val="tx1"/>
          </a:solidFill>
          <a:latin typeface="Times New Roman" pitchFamily="18" charset="0"/>
        </a:defRPr>
      </a:lvl8pPr>
      <a:lvl9pPr marL="3600450" indent="-228600" algn="l" rtl="0" eaLnBrk="1" fontAlgn="base" hangingPunct="1">
        <a:spcBef>
          <a:spcPct val="20000"/>
        </a:spcBef>
        <a:spcAft>
          <a:spcPct val="0"/>
        </a:spcAft>
        <a:buChar char="•"/>
        <a:defRPr sz="1200">
          <a:solidFill>
            <a:schemeClr val="tx1"/>
          </a:solidFill>
          <a:latin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38463" y="2514600"/>
            <a:ext cx="2319337" cy="267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13" y="762000"/>
            <a:ext cx="9078913" cy="619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7"/>
          <p:cNvSpPr>
            <a:spLocks noChangeArrowheads="1"/>
          </p:cNvSpPr>
          <p:nvPr/>
        </p:nvSpPr>
        <p:spPr bwMode="auto">
          <a:xfrm>
            <a:off x="1295400" y="152400"/>
            <a:ext cx="7315200" cy="1219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200" b="1">
                <a:solidFill>
                  <a:srgbClr val="012169"/>
                </a:solidFill>
                <a:latin typeface="Times New Roman" panose="02020603050405020304" pitchFamily="18" charset="0"/>
              </a:rPr>
              <a:t>Marketing &amp; Membership Workshop</a:t>
            </a:r>
            <a:br>
              <a:rPr lang="en-US" altLang="en-US" sz="3200" b="1">
                <a:solidFill>
                  <a:srgbClr val="012169"/>
                </a:solidFill>
                <a:latin typeface="Times New Roman" panose="02020603050405020304" pitchFamily="18" charset="0"/>
              </a:rPr>
            </a:br>
            <a:r>
              <a:rPr lang="en-US" altLang="en-US" sz="3600" b="1">
                <a:solidFill>
                  <a:srgbClr val="012169"/>
                </a:solidFill>
                <a:latin typeface="Copperplate Gothic Bold" pitchFamily="34" charset="0"/>
              </a:rPr>
              <a:t>MARKETING WORKS</a:t>
            </a:r>
          </a:p>
        </p:txBody>
      </p:sp>
      <p:pic>
        <p:nvPicPr>
          <p:cNvPr id="3077"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263525"/>
            <a:ext cx="990600"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02968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762000" y="639536"/>
            <a:ext cx="7198179" cy="838200"/>
          </a:xfrm>
        </p:spPr>
        <p:txBody>
          <a:bodyPr/>
          <a:lstStyle/>
          <a:p>
            <a:pPr>
              <a:defRPr/>
            </a:pPr>
            <a:r>
              <a:rPr lang="en-US" sz="3200" dirty="0">
                <a:latin typeface="+mn-lt"/>
              </a:rPr>
              <a:t>A Quick Word About Branding</a:t>
            </a:r>
          </a:p>
        </p:txBody>
      </p:sp>
      <p:sp>
        <p:nvSpPr>
          <p:cNvPr id="4" name="Rectangle 6"/>
          <p:cNvSpPr txBox="1">
            <a:spLocks noChangeArrowheads="1"/>
          </p:cNvSpPr>
          <p:nvPr/>
        </p:nvSpPr>
        <p:spPr bwMode="auto">
          <a:xfrm>
            <a:off x="762000" y="1477736"/>
            <a:ext cx="7924800" cy="4267200"/>
          </a:xfrm>
          <a:prstGeom prst="rect">
            <a:avLst/>
          </a:prstGeom>
          <a:noFill/>
          <a:ln w="9525">
            <a:noFill/>
            <a:miter lim="800000"/>
            <a:headEnd/>
            <a:tailEnd/>
          </a:ln>
          <a:effectLst/>
        </p:spPr>
        <p:txBody>
          <a:bodyPr lIns="92075" tIns="46038" rIns="92075" bIns="46038"/>
          <a:lstStyle>
            <a:lvl1pPr marL="342900" indent="-342900" algn="l" rtl="0" eaLnBrk="1" fontAlgn="base" hangingPunct="1">
              <a:spcBef>
                <a:spcPct val="20000"/>
              </a:spcBef>
              <a:spcAft>
                <a:spcPct val="0"/>
              </a:spcAft>
              <a:buSzPct val="60000"/>
              <a:buFont typeface="Monotype Sorts" pitchFamily="2" charset="2"/>
              <a:buChar char="u"/>
              <a:defRPr sz="3200">
                <a:solidFill>
                  <a:schemeClr val="tx1"/>
                </a:solidFill>
                <a:latin typeface="Calibri" pitchFamily="34" charset="0"/>
                <a:ea typeface="+mn-ea"/>
                <a:cs typeface="+mn-cs"/>
              </a:defRPr>
            </a:lvl1pPr>
            <a:lvl2pPr marL="742950" indent="-285750" algn="l" rtl="0" eaLnBrk="1" fontAlgn="base" hangingPunct="1">
              <a:spcBef>
                <a:spcPct val="20000"/>
              </a:spcBef>
              <a:spcAft>
                <a:spcPct val="0"/>
              </a:spcAft>
              <a:buSzPct val="60000"/>
              <a:buFont typeface="Monotype Sorts" pitchFamily="2" charset="2"/>
              <a:buChar char="l"/>
              <a:defRPr sz="2800">
                <a:solidFill>
                  <a:schemeClr val="tx1"/>
                </a:solidFill>
                <a:latin typeface="Calibri" pitchFamily="34" charset="0"/>
              </a:defRPr>
            </a:lvl2pPr>
            <a:lvl3pPr marL="1085850" indent="-228600" algn="l" rtl="0" eaLnBrk="1" fontAlgn="base" hangingPunct="1">
              <a:spcBef>
                <a:spcPct val="20000"/>
              </a:spcBef>
              <a:spcAft>
                <a:spcPct val="0"/>
              </a:spcAft>
              <a:buSzPct val="65000"/>
              <a:buFont typeface="Wingdings" pitchFamily="2" charset="2"/>
              <a:buChar char="§"/>
              <a:defRPr sz="2800">
                <a:solidFill>
                  <a:schemeClr val="tx1"/>
                </a:solidFill>
                <a:latin typeface="Calibri" pitchFamily="34" charset="0"/>
              </a:defRPr>
            </a:lvl3pPr>
            <a:lvl4pPr marL="1428750" indent="-228600" algn="l" rtl="0" eaLnBrk="1" fontAlgn="base" hangingPunct="1">
              <a:spcBef>
                <a:spcPct val="20000"/>
              </a:spcBef>
              <a:spcAft>
                <a:spcPct val="0"/>
              </a:spcAft>
              <a:buChar char="–"/>
              <a:defRPr sz="2000">
                <a:solidFill>
                  <a:schemeClr val="tx1"/>
                </a:solidFill>
                <a:latin typeface="Calibri" pitchFamily="34" charset="0"/>
              </a:defRPr>
            </a:lvl4pPr>
            <a:lvl5pPr marL="1771650" indent="-228600" algn="l" rtl="0" eaLnBrk="1" fontAlgn="base" hangingPunct="1">
              <a:spcBef>
                <a:spcPct val="20000"/>
              </a:spcBef>
              <a:spcAft>
                <a:spcPct val="0"/>
              </a:spcAft>
              <a:buChar char="•"/>
              <a:defRPr sz="2000">
                <a:solidFill>
                  <a:schemeClr val="tx1"/>
                </a:solidFill>
                <a:latin typeface="Calibri" pitchFamily="34" charset="0"/>
              </a:defRPr>
            </a:lvl5pPr>
            <a:lvl6pPr marL="2228850" indent="-228600" algn="l" rtl="0" eaLnBrk="1" fontAlgn="base" hangingPunct="1">
              <a:spcBef>
                <a:spcPct val="20000"/>
              </a:spcBef>
              <a:spcAft>
                <a:spcPct val="0"/>
              </a:spcAft>
              <a:buChar char="•"/>
              <a:defRPr sz="1200">
                <a:solidFill>
                  <a:schemeClr val="tx1"/>
                </a:solidFill>
                <a:latin typeface="Times New Roman" pitchFamily="18" charset="0"/>
              </a:defRPr>
            </a:lvl6pPr>
            <a:lvl7pPr marL="2686050" indent="-228600" algn="l" rtl="0" eaLnBrk="1" fontAlgn="base" hangingPunct="1">
              <a:spcBef>
                <a:spcPct val="20000"/>
              </a:spcBef>
              <a:spcAft>
                <a:spcPct val="0"/>
              </a:spcAft>
              <a:buChar char="•"/>
              <a:defRPr sz="1200">
                <a:solidFill>
                  <a:schemeClr val="tx1"/>
                </a:solidFill>
                <a:latin typeface="Times New Roman" pitchFamily="18" charset="0"/>
              </a:defRPr>
            </a:lvl7pPr>
            <a:lvl8pPr marL="3143250" indent="-228600" algn="l" rtl="0" eaLnBrk="1" fontAlgn="base" hangingPunct="1">
              <a:spcBef>
                <a:spcPct val="20000"/>
              </a:spcBef>
              <a:spcAft>
                <a:spcPct val="0"/>
              </a:spcAft>
              <a:buChar char="•"/>
              <a:defRPr sz="1200">
                <a:solidFill>
                  <a:schemeClr val="tx1"/>
                </a:solidFill>
                <a:latin typeface="Times New Roman" pitchFamily="18" charset="0"/>
              </a:defRPr>
            </a:lvl8pPr>
            <a:lvl9pPr marL="3600450" indent="-228600" algn="l" rtl="0" eaLnBrk="1" fontAlgn="base" hangingPunct="1">
              <a:spcBef>
                <a:spcPct val="20000"/>
              </a:spcBef>
              <a:spcAft>
                <a:spcPct val="0"/>
              </a:spcAft>
              <a:buChar char="•"/>
              <a:defRPr sz="1200">
                <a:solidFill>
                  <a:schemeClr val="tx1"/>
                </a:solidFill>
                <a:latin typeface="Times New Roman" pitchFamily="18" charset="0"/>
              </a:defRPr>
            </a:lvl9pPr>
          </a:lstStyle>
          <a:p>
            <a:pPr marL="0" indent="0" algn="ctr">
              <a:buFont typeface="Monotype Sorts" pitchFamily="2" charset="2"/>
              <a:buNone/>
              <a:defRPr/>
            </a:pPr>
            <a:r>
              <a:rPr lang="en-US" kern="0" dirty="0">
                <a:solidFill>
                  <a:srgbClr val="000000"/>
                </a:solidFill>
              </a:rPr>
              <a:t>Just add SAIL to the squadron name.</a:t>
            </a:r>
          </a:p>
          <a:p>
            <a:pPr marL="0" indent="0" algn="ctr">
              <a:buFont typeface="Monotype Sorts" pitchFamily="2" charset="2"/>
              <a:buNone/>
              <a:defRPr/>
            </a:pPr>
            <a:r>
              <a:rPr lang="en-US" kern="0" dirty="0">
                <a:solidFill>
                  <a:srgbClr val="000000"/>
                </a:solidFill>
              </a:rPr>
              <a:t>Change national name – must include boating.</a:t>
            </a:r>
          </a:p>
          <a:p>
            <a:pPr marL="0" indent="0" algn="ctr">
              <a:buFont typeface="Monotype Sorts" pitchFamily="2" charset="2"/>
              <a:buNone/>
              <a:defRPr/>
            </a:pPr>
            <a:endParaRPr lang="en-US" altLang="en-US" sz="1200" b="1" dirty="0"/>
          </a:p>
          <a:p>
            <a:pPr marL="0" indent="0">
              <a:buFont typeface="Monotype Sorts" pitchFamily="2" charset="2"/>
              <a:buNone/>
              <a:defRPr/>
            </a:pPr>
            <a:r>
              <a:rPr lang="en-US" altLang="en-US" dirty="0"/>
              <a:t>       McDonalds	vs   Burger King</a:t>
            </a:r>
          </a:p>
          <a:p>
            <a:pPr marL="0" indent="0">
              <a:buFont typeface="Monotype Sorts" pitchFamily="2" charset="2"/>
              <a:buNone/>
              <a:defRPr/>
            </a:pPr>
            <a:r>
              <a:rPr lang="en-US" altLang="en-US" dirty="0"/>
              <a:t>          </a:t>
            </a:r>
            <a:r>
              <a:rPr lang="en-US" altLang="en-US" dirty="0" err="1"/>
              <a:t>GoDaddy</a:t>
            </a:r>
            <a:r>
              <a:rPr lang="en-US" altLang="en-US" dirty="0"/>
              <a:t>	vs   Network Solutions</a:t>
            </a:r>
          </a:p>
          <a:p>
            <a:pPr marL="0" indent="0">
              <a:buFont typeface="Monotype Sorts" pitchFamily="2" charset="2"/>
              <a:buNone/>
              <a:defRPr/>
            </a:pPr>
            <a:r>
              <a:rPr lang="en-US" altLang="en-US" dirty="0"/>
              <a:t>    Amazon.com	vs   Buy.com (</a:t>
            </a:r>
            <a:r>
              <a:rPr lang="en-US" altLang="en-US" dirty="0" err="1"/>
              <a:t>Rakuten</a:t>
            </a:r>
            <a:r>
              <a:rPr lang="en-US" altLang="en-US" dirty="0"/>
              <a:t>)</a:t>
            </a:r>
          </a:p>
          <a:p>
            <a:pPr marL="0" indent="0" algn="ctr">
              <a:buFont typeface="Monotype Sorts" pitchFamily="2" charset="2"/>
              <a:buNone/>
              <a:defRPr/>
            </a:pPr>
            <a:endParaRPr lang="en-US" altLang="en-US" sz="1200" dirty="0"/>
          </a:p>
          <a:p>
            <a:pPr marL="0" indent="0">
              <a:buFont typeface="Monotype Sorts" pitchFamily="2" charset="2"/>
              <a:buNone/>
              <a:defRPr/>
            </a:pPr>
            <a:r>
              <a:rPr lang="en-US" altLang="en-US" dirty="0"/>
              <a:t>It’s not the name, but how you use it.</a:t>
            </a:r>
          </a:p>
        </p:txBody>
      </p:sp>
    </p:spTree>
    <p:extLst>
      <p:ext uri="{BB962C8B-B14F-4D97-AF65-F5344CB8AC3E}">
        <p14:creationId xmlns:p14="http://schemas.microsoft.com/office/powerpoint/2010/main" val="3557496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wipe(left)">
                                      <p:cBhvr>
                                        <p:cTn id="10" dur="500"/>
                                        <p:tgtEl>
                                          <p:spTgt spid="4">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 calcmode="lin" valueType="num">
                                      <p:cBhvr>
                                        <p:cTn id="15"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16"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17" dur="500"/>
                                        <p:tgtEl>
                                          <p:spTgt spid="4">
                                            <p:txEl>
                                              <p:pRg st="3" end="3"/>
                                            </p:txEl>
                                          </p:spTgt>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4">
                                            <p:txEl>
                                              <p:pRg st="4" end="4"/>
                                            </p:txEl>
                                          </p:spTgt>
                                        </p:tgtEl>
                                        <p:attrNameLst>
                                          <p:attrName>style.visibility</p:attrName>
                                        </p:attrNameLst>
                                      </p:cBhvr>
                                      <p:to>
                                        <p:strVal val="visible"/>
                                      </p:to>
                                    </p:set>
                                    <p:anim calcmode="lin" valueType="num">
                                      <p:cBhvr>
                                        <p:cTn id="20"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21" dur="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22" dur="500"/>
                                        <p:tgtEl>
                                          <p:spTgt spid="4">
                                            <p:txEl>
                                              <p:pRg st="4" end="4"/>
                                            </p:txEl>
                                          </p:spTgt>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anim calcmode="lin" valueType="num">
                                      <p:cBhvr>
                                        <p:cTn id="25" dur="500" fill="hold"/>
                                        <p:tgtEl>
                                          <p:spTgt spid="4">
                                            <p:txEl>
                                              <p:pRg st="5" end="5"/>
                                            </p:txEl>
                                          </p:spTgt>
                                        </p:tgtEl>
                                        <p:attrNameLst>
                                          <p:attrName>ppt_w</p:attrName>
                                        </p:attrNameLst>
                                      </p:cBhvr>
                                      <p:tavLst>
                                        <p:tav tm="0">
                                          <p:val>
                                            <p:fltVal val="0"/>
                                          </p:val>
                                        </p:tav>
                                        <p:tav tm="100000">
                                          <p:val>
                                            <p:strVal val="#ppt_w"/>
                                          </p:val>
                                        </p:tav>
                                      </p:tavLst>
                                    </p:anim>
                                    <p:anim calcmode="lin" valueType="num">
                                      <p:cBhvr>
                                        <p:cTn id="26" dur="500" fill="hold"/>
                                        <p:tgtEl>
                                          <p:spTgt spid="4">
                                            <p:txEl>
                                              <p:pRg st="5" end="5"/>
                                            </p:txEl>
                                          </p:spTgt>
                                        </p:tgtEl>
                                        <p:attrNameLst>
                                          <p:attrName>ppt_h</p:attrName>
                                        </p:attrNameLst>
                                      </p:cBhvr>
                                      <p:tavLst>
                                        <p:tav tm="0">
                                          <p:val>
                                            <p:fltVal val="0"/>
                                          </p:val>
                                        </p:tav>
                                        <p:tav tm="100000">
                                          <p:val>
                                            <p:strVal val="#ppt_h"/>
                                          </p:val>
                                        </p:tav>
                                      </p:tavLst>
                                    </p:anim>
                                    <p:animEffect transition="in" filter="fade">
                                      <p:cBhvr>
                                        <p:cTn id="27" dur="500"/>
                                        <p:tgtEl>
                                          <p:spTgt spid="4">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
                                            <p:txEl>
                                              <p:pRg st="7" end="7"/>
                                            </p:txEl>
                                          </p:spTgt>
                                        </p:tgtEl>
                                        <p:attrNameLst>
                                          <p:attrName>style.visibility</p:attrName>
                                        </p:attrNameLst>
                                      </p:cBhvr>
                                      <p:to>
                                        <p:strVal val="visible"/>
                                      </p:to>
                                    </p:set>
                                    <p:animEffect transition="in" filter="wipe(left)">
                                      <p:cBhvr>
                                        <p:cTn id="32"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762000" y="1219200"/>
            <a:ext cx="8382000" cy="838200"/>
          </a:xfrm>
        </p:spPr>
        <p:txBody>
          <a:bodyPr/>
          <a:lstStyle/>
          <a:p>
            <a:pPr>
              <a:defRPr/>
            </a:pPr>
            <a:r>
              <a:rPr lang="en-US" sz="3200" dirty="0">
                <a:latin typeface="+mn-lt"/>
              </a:rPr>
              <a:t>Design Considerations</a:t>
            </a:r>
          </a:p>
        </p:txBody>
      </p:sp>
      <p:sp>
        <p:nvSpPr>
          <p:cNvPr id="4" name="Rectangle 6"/>
          <p:cNvSpPr txBox="1">
            <a:spLocks noChangeArrowheads="1"/>
          </p:cNvSpPr>
          <p:nvPr/>
        </p:nvSpPr>
        <p:spPr bwMode="auto">
          <a:xfrm>
            <a:off x="762000" y="2057400"/>
            <a:ext cx="83820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085850" indent="-228600">
              <a:defRPr>
                <a:solidFill>
                  <a:schemeClr val="tx1"/>
                </a:solidFill>
                <a:latin typeface="Arial" panose="020B0604020202020204" pitchFamily="34" charset="0"/>
                <a:cs typeface="Arial" panose="020B0604020202020204" pitchFamily="34" charset="0"/>
              </a:defRPr>
            </a:lvl3pPr>
            <a:lvl4pPr marL="1428750" indent="-228600">
              <a:defRPr>
                <a:solidFill>
                  <a:schemeClr val="tx1"/>
                </a:solidFill>
                <a:latin typeface="Arial" panose="020B0604020202020204" pitchFamily="34" charset="0"/>
                <a:cs typeface="Arial" panose="020B0604020202020204" pitchFamily="34" charset="0"/>
              </a:defRPr>
            </a:lvl4pPr>
            <a:lvl5pPr marL="1771650" indent="-228600">
              <a:defRPr>
                <a:solidFill>
                  <a:schemeClr val="tx1"/>
                </a:solidFill>
                <a:latin typeface="Arial" panose="020B0604020202020204" pitchFamily="34" charset="0"/>
                <a:cs typeface="Arial" panose="020B0604020202020204" pitchFamily="34" charset="0"/>
              </a:defRPr>
            </a:lvl5pPr>
            <a:lvl6pPr marL="22288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6860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1432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6004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SzPct val="60000"/>
              <a:buFont typeface="Monotype Sorts"/>
              <a:buNone/>
            </a:pPr>
            <a:r>
              <a:rPr lang="en-US" altLang="en-US" sz="3200">
                <a:latin typeface="Calibri" panose="020F0502020204030204" pitchFamily="34" charset="0"/>
              </a:rPr>
              <a:t>What attracts event attendees &amp; new members?</a:t>
            </a:r>
          </a:p>
          <a:p>
            <a:pPr eaLnBrk="1" hangingPunct="1">
              <a:buSzPct val="60000"/>
              <a:buFont typeface="Monotype Sorts"/>
              <a:buNone/>
            </a:pPr>
            <a:r>
              <a:rPr lang="en-US" altLang="en-US" sz="3200">
                <a:latin typeface="Calibri" panose="020F0502020204030204" pitchFamily="34" charset="0"/>
              </a:rPr>
              <a:t>	Promotions?	FREE Offers?</a:t>
            </a:r>
          </a:p>
          <a:p>
            <a:pPr eaLnBrk="1" hangingPunct="1">
              <a:buSzPct val="60000"/>
              <a:buFont typeface="Monotype Sorts"/>
              <a:buNone/>
            </a:pPr>
            <a:endParaRPr lang="en-US" altLang="en-US" sz="1200">
              <a:latin typeface="Calibri" panose="020F0502020204030204" pitchFamily="34" charset="0"/>
            </a:endParaRPr>
          </a:p>
        </p:txBody>
      </p:sp>
    </p:spTree>
    <p:extLst>
      <p:ext uri="{BB962C8B-B14F-4D97-AF65-F5344CB8AC3E}">
        <p14:creationId xmlns:p14="http://schemas.microsoft.com/office/powerpoint/2010/main" val="3989482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wipe(left)">
                                      <p:cBhvr>
                                        <p:cTn id="10"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762000" y="1219200"/>
            <a:ext cx="8382000" cy="838200"/>
          </a:xfrm>
        </p:spPr>
        <p:txBody>
          <a:bodyPr/>
          <a:lstStyle/>
          <a:p>
            <a:pPr>
              <a:defRPr/>
            </a:pPr>
            <a:r>
              <a:rPr lang="en-US" sz="3200" dirty="0">
                <a:latin typeface="+mn-lt"/>
              </a:rPr>
              <a:t>Design Considerations</a:t>
            </a:r>
          </a:p>
        </p:txBody>
      </p:sp>
      <p:sp>
        <p:nvSpPr>
          <p:cNvPr id="13315" name="Rectangle 6"/>
          <p:cNvSpPr txBox="1">
            <a:spLocks noChangeArrowheads="1"/>
          </p:cNvSpPr>
          <p:nvPr/>
        </p:nvSpPr>
        <p:spPr bwMode="auto">
          <a:xfrm>
            <a:off x="762000" y="2057400"/>
            <a:ext cx="83820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085850" indent="-228600">
              <a:defRPr>
                <a:solidFill>
                  <a:schemeClr val="tx1"/>
                </a:solidFill>
                <a:latin typeface="Arial" panose="020B0604020202020204" pitchFamily="34" charset="0"/>
                <a:cs typeface="Arial" panose="020B0604020202020204" pitchFamily="34" charset="0"/>
              </a:defRPr>
            </a:lvl3pPr>
            <a:lvl4pPr marL="1428750" indent="-228600">
              <a:defRPr>
                <a:solidFill>
                  <a:schemeClr val="tx1"/>
                </a:solidFill>
                <a:latin typeface="Arial" panose="020B0604020202020204" pitchFamily="34" charset="0"/>
                <a:cs typeface="Arial" panose="020B0604020202020204" pitchFamily="34" charset="0"/>
              </a:defRPr>
            </a:lvl4pPr>
            <a:lvl5pPr marL="1771650" indent="-228600">
              <a:defRPr>
                <a:solidFill>
                  <a:schemeClr val="tx1"/>
                </a:solidFill>
                <a:latin typeface="Arial" panose="020B0604020202020204" pitchFamily="34" charset="0"/>
                <a:cs typeface="Arial" panose="020B0604020202020204" pitchFamily="34" charset="0"/>
              </a:defRPr>
            </a:lvl5pPr>
            <a:lvl6pPr marL="22288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6860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1432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6004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SzPct val="60000"/>
              <a:buFont typeface="Monotype Sorts"/>
              <a:buNone/>
            </a:pPr>
            <a:r>
              <a:rPr lang="en-US" altLang="en-US" sz="3200">
                <a:latin typeface="Calibri" panose="020F0502020204030204" pitchFamily="34" charset="0"/>
              </a:rPr>
              <a:t>What attracts event attendees &amp; new members?</a:t>
            </a:r>
          </a:p>
          <a:p>
            <a:pPr eaLnBrk="1" hangingPunct="1">
              <a:buSzPct val="60000"/>
              <a:buFont typeface="Monotype Sorts"/>
              <a:buNone/>
            </a:pPr>
            <a:r>
              <a:rPr lang="en-US" altLang="en-US" sz="3200">
                <a:latin typeface="Calibri" panose="020F0502020204030204" pitchFamily="34" charset="0"/>
              </a:rPr>
              <a:t>	Promotions?	FREE Offers?</a:t>
            </a:r>
          </a:p>
        </p:txBody>
      </p:sp>
      <p:pic>
        <p:nvPicPr>
          <p:cNvPr id="13316"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60688" y="440421"/>
            <a:ext cx="3592512" cy="5459413"/>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64756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762000" y="1219200"/>
            <a:ext cx="8382000" cy="838200"/>
          </a:xfrm>
        </p:spPr>
        <p:txBody>
          <a:bodyPr/>
          <a:lstStyle/>
          <a:p>
            <a:pPr>
              <a:defRPr/>
            </a:pPr>
            <a:r>
              <a:rPr lang="en-US" sz="3200" dirty="0">
                <a:latin typeface="+mn-lt"/>
              </a:rPr>
              <a:t>Design Considerations</a:t>
            </a:r>
          </a:p>
        </p:txBody>
      </p:sp>
      <p:sp>
        <p:nvSpPr>
          <p:cNvPr id="4" name="Rectangle 6"/>
          <p:cNvSpPr txBox="1">
            <a:spLocks noChangeArrowheads="1"/>
          </p:cNvSpPr>
          <p:nvPr/>
        </p:nvSpPr>
        <p:spPr bwMode="auto">
          <a:xfrm>
            <a:off x="762000" y="2057400"/>
            <a:ext cx="83820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085850" indent="-228600">
              <a:defRPr>
                <a:solidFill>
                  <a:schemeClr val="tx1"/>
                </a:solidFill>
                <a:latin typeface="Arial" panose="020B0604020202020204" pitchFamily="34" charset="0"/>
                <a:cs typeface="Arial" panose="020B0604020202020204" pitchFamily="34" charset="0"/>
              </a:defRPr>
            </a:lvl3pPr>
            <a:lvl4pPr marL="1428750" indent="-228600">
              <a:defRPr>
                <a:solidFill>
                  <a:schemeClr val="tx1"/>
                </a:solidFill>
                <a:latin typeface="Arial" panose="020B0604020202020204" pitchFamily="34" charset="0"/>
                <a:cs typeface="Arial" panose="020B0604020202020204" pitchFamily="34" charset="0"/>
              </a:defRPr>
            </a:lvl4pPr>
            <a:lvl5pPr marL="1771650" indent="-228600">
              <a:defRPr>
                <a:solidFill>
                  <a:schemeClr val="tx1"/>
                </a:solidFill>
                <a:latin typeface="Arial" panose="020B0604020202020204" pitchFamily="34" charset="0"/>
                <a:cs typeface="Arial" panose="020B0604020202020204" pitchFamily="34" charset="0"/>
              </a:defRPr>
            </a:lvl5pPr>
            <a:lvl6pPr marL="22288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6860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1432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6004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SzPct val="60000"/>
              <a:buFont typeface="Monotype Sorts"/>
              <a:buNone/>
            </a:pPr>
            <a:r>
              <a:rPr lang="en-US" altLang="en-US" sz="3200">
                <a:latin typeface="Calibri" panose="020F0502020204030204" pitchFamily="34" charset="0"/>
              </a:rPr>
              <a:t>What attracts event attendees &amp; new members?</a:t>
            </a:r>
          </a:p>
          <a:p>
            <a:pPr eaLnBrk="1" hangingPunct="1">
              <a:buSzPct val="60000"/>
              <a:buFont typeface="Monotype Sorts"/>
              <a:buNone/>
            </a:pPr>
            <a:r>
              <a:rPr lang="en-US" altLang="en-US" sz="3200">
                <a:latin typeface="Calibri" panose="020F0502020204030204" pitchFamily="34" charset="0"/>
              </a:rPr>
              <a:t>	Promotions?	FREE Offers?</a:t>
            </a:r>
          </a:p>
          <a:p>
            <a:pPr eaLnBrk="1" hangingPunct="1">
              <a:buSzPct val="60000"/>
              <a:buFont typeface="Monotype Sorts"/>
              <a:buNone/>
            </a:pPr>
            <a:endParaRPr lang="en-US" altLang="en-US" sz="1200">
              <a:latin typeface="Calibri" panose="020F0502020204030204" pitchFamily="34" charset="0"/>
            </a:endParaRPr>
          </a:p>
          <a:p>
            <a:pPr eaLnBrk="1" hangingPunct="1">
              <a:buSzPct val="60000"/>
              <a:buFont typeface="Monotype Sorts"/>
              <a:buNone/>
            </a:pPr>
            <a:r>
              <a:rPr lang="en-US" altLang="en-US" sz="3200">
                <a:latin typeface="Calibri" panose="020F0502020204030204" pitchFamily="34" charset="0"/>
              </a:rPr>
              <a:t>Eye/Ear Catching:</a:t>
            </a:r>
          </a:p>
          <a:p>
            <a:pPr eaLnBrk="1" hangingPunct="1">
              <a:buSzPct val="60000"/>
              <a:buFont typeface="Monotype Sorts"/>
              <a:buNone/>
            </a:pPr>
            <a:r>
              <a:rPr lang="en-US" altLang="en-US" sz="3200">
                <a:latin typeface="Calibri" panose="020F0502020204030204" pitchFamily="34" charset="0"/>
              </a:rPr>
              <a:t>	Exciting, Bold, Frightening, etc.</a:t>
            </a:r>
          </a:p>
          <a:p>
            <a:pPr eaLnBrk="1" hangingPunct="1">
              <a:buSzPct val="60000"/>
              <a:buFont typeface="Monotype Sorts"/>
              <a:buNone/>
            </a:pPr>
            <a:endParaRPr lang="en-US" altLang="en-US" sz="1200">
              <a:latin typeface="Calibri" panose="020F0502020204030204" pitchFamily="34" charset="0"/>
            </a:endParaRPr>
          </a:p>
        </p:txBody>
      </p:sp>
    </p:spTree>
    <p:extLst>
      <p:ext uri="{BB962C8B-B14F-4D97-AF65-F5344CB8AC3E}">
        <p14:creationId xmlns:p14="http://schemas.microsoft.com/office/powerpoint/2010/main" val="22486898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wipe(left)">
                                      <p:cBhvr>
                                        <p:cTn id="7" dur="500"/>
                                        <p:tgtEl>
                                          <p:spTgt spid="4">
                                            <p:txEl>
                                              <p:pRg st="3" end="3"/>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4">
                                            <p:txEl>
                                              <p:pRg st="4" end="4"/>
                                            </p:txEl>
                                          </p:spTgt>
                                        </p:tgtEl>
                                        <p:attrNameLst>
                                          <p:attrName>style.visibility</p:attrName>
                                        </p:attrNameLst>
                                      </p:cBhvr>
                                      <p:to>
                                        <p:strVal val="visible"/>
                                      </p:to>
                                    </p:set>
                                    <p:animEffect transition="in" filter="wipe(left)">
                                      <p:cBhvr>
                                        <p:cTn id="10"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762000" y="1219200"/>
            <a:ext cx="8382000" cy="838200"/>
          </a:xfrm>
        </p:spPr>
        <p:txBody>
          <a:bodyPr/>
          <a:lstStyle/>
          <a:p>
            <a:pPr>
              <a:defRPr/>
            </a:pPr>
            <a:r>
              <a:rPr lang="en-US" sz="3200" dirty="0">
                <a:latin typeface="+mn-lt"/>
              </a:rPr>
              <a:t>Design Considerations</a:t>
            </a:r>
          </a:p>
        </p:txBody>
      </p:sp>
      <p:sp>
        <p:nvSpPr>
          <p:cNvPr id="15363" name="Rectangle 6"/>
          <p:cNvSpPr txBox="1">
            <a:spLocks noChangeArrowheads="1"/>
          </p:cNvSpPr>
          <p:nvPr/>
        </p:nvSpPr>
        <p:spPr bwMode="auto">
          <a:xfrm>
            <a:off x="762000" y="2057400"/>
            <a:ext cx="83820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085850" indent="-228600">
              <a:defRPr>
                <a:solidFill>
                  <a:schemeClr val="tx1"/>
                </a:solidFill>
                <a:latin typeface="Arial" panose="020B0604020202020204" pitchFamily="34" charset="0"/>
                <a:cs typeface="Arial" panose="020B0604020202020204" pitchFamily="34" charset="0"/>
              </a:defRPr>
            </a:lvl3pPr>
            <a:lvl4pPr marL="1428750" indent="-228600">
              <a:defRPr>
                <a:solidFill>
                  <a:schemeClr val="tx1"/>
                </a:solidFill>
                <a:latin typeface="Arial" panose="020B0604020202020204" pitchFamily="34" charset="0"/>
                <a:cs typeface="Arial" panose="020B0604020202020204" pitchFamily="34" charset="0"/>
              </a:defRPr>
            </a:lvl4pPr>
            <a:lvl5pPr marL="1771650" indent="-228600">
              <a:defRPr>
                <a:solidFill>
                  <a:schemeClr val="tx1"/>
                </a:solidFill>
                <a:latin typeface="Arial" panose="020B0604020202020204" pitchFamily="34" charset="0"/>
                <a:cs typeface="Arial" panose="020B0604020202020204" pitchFamily="34" charset="0"/>
              </a:defRPr>
            </a:lvl5pPr>
            <a:lvl6pPr marL="22288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6860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1432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6004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SzPct val="60000"/>
              <a:buFont typeface="Monotype Sorts"/>
              <a:buNone/>
            </a:pPr>
            <a:r>
              <a:rPr lang="en-US" altLang="en-US" sz="3200">
                <a:latin typeface="Calibri" panose="020F0502020204030204" pitchFamily="34" charset="0"/>
              </a:rPr>
              <a:t>What attracts event attendees &amp; new members?</a:t>
            </a:r>
          </a:p>
          <a:p>
            <a:pPr eaLnBrk="1" hangingPunct="1">
              <a:buSzPct val="60000"/>
              <a:buFont typeface="Monotype Sorts"/>
              <a:buNone/>
            </a:pPr>
            <a:r>
              <a:rPr lang="en-US" altLang="en-US" sz="3200">
                <a:latin typeface="Calibri" panose="020F0502020204030204" pitchFamily="34" charset="0"/>
              </a:rPr>
              <a:t>	Promotions?	FREE Offers?</a:t>
            </a:r>
          </a:p>
          <a:p>
            <a:pPr eaLnBrk="1" hangingPunct="1">
              <a:buSzPct val="60000"/>
              <a:buFont typeface="Monotype Sorts"/>
              <a:buNone/>
            </a:pPr>
            <a:endParaRPr lang="en-US" altLang="en-US" sz="1200">
              <a:latin typeface="Calibri" panose="020F0502020204030204" pitchFamily="34" charset="0"/>
            </a:endParaRPr>
          </a:p>
          <a:p>
            <a:pPr eaLnBrk="1" hangingPunct="1">
              <a:buSzPct val="60000"/>
              <a:buFont typeface="Monotype Sorts"/>
              <a:buNone/>
            </a:pPr>
            <a:r>
              <a:rPr lang="en-US" altLang="en-US" sz="3200">
                <a:latin typeface="Calibri" panose="020F0502020204030204" pitchFamily="34" charset="0"/>
              </a:rPr>
              <a:t>Eye/Ear Catching:</a:t>
            </a:r>
          </a:p>
          <a:p>
            <a:pPr eaLnBrk="1" hangingPunct="1">
              <a:buSzPct val="60000"/>
              <a:buFont typeface="Monotype Sorts"/>
              <a:buNone/>
            </a:pPr>
            <a:r>
              <a:rPr lang="en-US" altLang="en-US" sz="3200">
                <a:latin typeface="Calibri" panose="020F0502020204030204" pitchFamily="34" charset="0"/>
              </a:rPr>
              <a:t>	Exciting, Bold, Frightening, etc.</a:t>
            </a:r>
          </a:p>
          <a:p>
            <a:pPr eaLnBrk="1" hangingPunct="1">
              <a:buSzPct val="60000"/>
              <a:buFont typeface="Monotype Sorts"/>
              <a:buNone/>
            </a:pPr>
            <a:endParaRPr lang="en-US" altLang="en-US" sz="1200">
              <a:latin typeface="Calibri" panose="020F0502020204030204" pitchFamily="34" charset="0"/>
            </a:endParaRPr>
          </a:p>
        </p:txBody>
      </p:sp>
      <p:pic>
        <p:nvPicPr>
          <p:cNvPr id="15364" name="Picture 2"/>
          <p:cNvPicPr>
            <a:picLocks noChangeAspect="1"/>
          </p:cNvPicPr>
          <p:nvPr/>
        </p:nvPicPr>
        <p:blipFill>
          <a:blip r:embed="rId2" cstate="print">
            <a:extLst>
              <a:ext uri="{28A0092B-C50C-407E-A947-70E740481C1C}">
                <a14:useLocalDpi xmlns:a14="http://schemas.microsoft.com/office/drawing/2010/main" val="0"/>
              </a:ext>
            </a:extLst>
          </a:blip>
          <a:srcRect l="-2" r="522"/>
          <a:stretch>
            <a:fillRect/>
          </a:stretch>
        </p:blipFill>
        <p:spPr bwMode="auto">
          <a:xfrm>
            <a:off x="2618014" y="467405"/>
            <a:ext cx="4114800" cy="5462587"/>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69301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762000" y="1219200"/>
            <a:ext cx="8382000" cy="838200"/>
          </a:xfrm>
        </p:spPr>
        <p:txBody>
          <a:bodyPr/>
          <a:lstStyle/>
          <a:p>
            <a:pPr>
              <a:defRPr/>
            </a:pPr>
            <a:r>
              <a:rPr lang="en-US" sz="3200" dirty="0">
                <a:latin typeface="+mn-lt"/>
              </a:rPr>
              <a:t>Design Considerations</a:t>
            </a:r>
          </a:p>
        </p:txBody>
      </p:sp>
      <p:sp>
        <p:nvSpPr>
          <p:cNvPr id="16387" name="Rectangle 6"/>
          <p:cNvSpPr txBox="1">
            <a:spLocks noChangeArrowheads="1"/>
          </p:cNvSpPr>
          <p:nvPr/>
        </p:nvSpPr>
        <p:spPr bwMode="auto">
          <a:xfrm>
            <a:off x="762000" y="2057400"/>
            <a:ext cx="83820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085850" indent="-228600">
              <a:defRPr>
                <a:solidFill>
                  <a:schemeClr val="tx1"/>
                </a:solidFill>
                <a:latin typeface="Arial" panose="020B0604020202020204" pitchFamily="34" charset="0"/>
                <a:cs typeface="Arial" panose="020B0604020202020204" pitchFamily="34" charset="0"/>
              </a:defRPr>
            </a:lvl3pPr>
            <a:lvl4pPr marL="1428750" indent="-228600">
              <a:defRPr>
                <a:solidFill>
                  <a:schemeClr val="tx1"/>
                </a:solidFill>
                <a:latin typeface="Arial" panose="020B0604020202020204" pitchFamily="34" charset="0"/>
                <a:cs typeface="Arial" panose="020B0604020202020204" pitchFamily="34" charset="0"/>
              </a:defRPr>
            </a:lvl4pPr>
            <a:lvl5pPr marL="1771650" indent="-228600">
              <a:defRPr>
                <a:solidFill>
                  <a:schemeClr val="tx1"/>
                </a:solidFill>
                <a:latin typeface="Arial" panose="020B0604020202020204" pitchFamily="34" charset="0"/>
                <a:cs typeface="Arial" panose="020B0604020202020204" pitchFamily="34" charset="0"/>
              </a:defRPr>
            </a:lvl5pPr>
            <a:lvl6pPr marL="22288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6860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1432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6004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SzPct val="60000"/>
              <a:buFont typeface="Monotype Sorts"/>
              <a:buNone/>
            </a:pPr>
            <a:r>
              <a:rPr lang="en-US" altLang="en-US" sz="3200">
                <a:latin typeface="Calibri" panose="020F0502020204030204" pitchFamily="34" charset="0"/>
              </a:rPr>
              <a:t>What attracts event attendees &amp; new members?</a:t>
            </a:r>
          </a:p>
          <a:p>
            <a:pPr eaLnBrk="1" hangingPunct="1">
              <a:buSzPct val="60000"/>
              <a:buFont typeface="Monotype Sorts"/>
              <a:buNone/>
            </a:pPr>
            <a:r>
              <a:rPr lang="en-US" altLang="en-US" sz="3200">
                <a:latin typeface="Calibri" panose="020F0502020204030204" pitchFamily="34" charset="0"/>
              </a:rPr>
              <a:t>	Promotions?	FREE Offers?</a:t>
            </a:r>
          </a:p>
          <a:p>
            <a:pPr eaLnBrk="1" hangingPunct="1">
              <a:buSzPct val="60000"/>
              <a:buFont typeface="Monotype Sorts"/>
              <a:buNone/>
            </a:pPr>
            <a:endParaRPr lang="en-US" altLang="en-US" sz="1200">
              <a:latin typeface="Calibri" panose="020F0502020204030204" pitchFamily="34" charset="0"/>
            </a:endParaRPr>
          </a:p>
          <a:p>
            <a:pPr eaLnBrk="1" hangingPunct="1">
              <a:buSzPct val="60000"/>
              <a:buFont typeface="Monotype Sorts"/>
              <a:buNone/>
            </a:pPr>
            <a:r>
              <a:rPr lang="en-US" altLang="en-US" sz="3200">
                <a:latin typeface="Calibri" panose="020F0502020204030204" pitchFamily="34" charset="0"/>
              </a:rPr>
              <a:t>Eye/Ear Catching:</a:t>
            </a:r>
          </a:p>
          <a:p>
            <a:pPr eaLnBrk="1" hangingPunct="1">
              <a:buSzPct val="60000"/>
              <a:buFont typeface="Monotype Sorts"/>
              <a:buNone/>
            </a:pPr>
            <a:r>
              <a:rPr lang="en-US" altLang="en-US" sz="3200">
                <a:latin typeface="Calibri" panose="020F0502020204030204" pitchFamily="34" charset="0"/>
              </a:rPr>
              <a:t>	Exciting, Bold, Frightening, etc.</a:t>
            </a:r>
          </a:p>
        </p:txBody>
      </p:sp>
      <p:pic>
        <p:nvPicPr>
          <p:cNvPr id="1638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267200"/>
            <a:ext cx="86296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79033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762000" y="1219200"/>
            <a:ext cx="8382000" cy="838200"/>
          </a:xfrm>
        </p:spPr>
        <p:txBody>
          <a:bodyPr/>
          <a:lstStyle/>
          <a:p>
            <a:pPr>
              <a:defRPr/>
            </a:pPr>
            <a:r>
              <a:rPr lang="en-US" sz="3200" dirty="0">
                <a:latin typeface="+mn-lt"/>
              </a:rPr>
              <a:t>Design Considerations</a:t>
            </a:r>
          </a:p>
        </p:txBody>
      </p:sp>
      <p:sp>
        <p:nvSpPr>
          <p:cNvPr id="4" name="Rectangle 6"/>
          <p:cNvSpPr txBox="1">
            <a:spLocks noChangeArrowheads="1"/>
          </p:cNvSpPr>
          <p:nvPr/>
        </p:nvSpPr>
        <p:spPr bwMode="auto">
          <a:xfrm>
            <a:off x="762000" y="2057400"/>
            <a:ext cx="83820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085850" indent="-228600">
              <a:defRPr>
                <a:solidFill>
                  <a:schemeClr val="tx1"/>
                </a:solidFill>
                <a:latin typeface="Arial" panose="020B0604020202020204" pitchFamily="34" charset="0"/>
                <a:cs typeface="Arial" panose="020B0604020202020204" pitchFamily="34" charset="0"/>
              </a:defRPr>
            </a:lvl3pPr>
            <a:lvl4pPr marL="1428750" indent="-228600">
              <a:defRPr>
                <a:solidFill>
                  <a:schemeClr val="tx1"/>
                </a:solidFill>
                <a:latin typeface="Arial" panose="020B0604020202020204" pitchFamily="34" charset="0"/>
                <a:cs typeface="Arial" panose="020B0604020202020204" pitchFamily="34" charset="0"/>
              </a:defRPr>
            </a:lvl4pPr>
            <a:lvl5pPr marL="1771650" indent="-228600">
              <a:defRPr>
                <a:solidFill>
                  <a:schemeClr val="tx1"/>
                </a:solidFill>
                <a:latin typeface="Arial" panose="020B0604020202020204" pitchFamily="34" charset="0"/>
                <a:cs typeface="Arial" panose="020B0604020202020204" pitchFamily="34" charset="0"/>
              </a:defRPr>
            </a:lvl5pPr>
            <a:lvl6pPr marL="22288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6860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1432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6004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SzPct val="60000"/>
              <a:buFont typeface="Monotype Sorts"/>
              <a:buNone/>
            </a:pPr>
            <a:r>
              <a:rPr lang="en-US" altLang="en-US" sz="3200">
                <a:latin typeface="Calibri" panose="020F0502020204030204" pitchFamily="34" charset="0"/>
              </a:rPr>
              <a:t>What attracts event attendees &amp; new members?</a:t>
            </a:r>
          </a:p>
          <a:p>
            <a:pPr eaLnBrk="1" hangingPunct="1">
              <a:buSzPct val="60000"/>
              <a:buFont typeface="Monotype Sorts"/>
              <a:buNone/>
            </a:pPr>
            <a:r>
              <a:rPr lang="en-US" altLang="en-US" sz="3200">
                <a:latin typeface="Calibri" panose="020F0502020204030204" pitchFamily="34" charset="0"/>
              </a:rPr>
              <a:t>	Promotions?	FREE Offers?</a:t>
            </a:r>
          </a:p>
          <a:p>
            <a:pPr eaLnBrk="1" hangingPunct="1">
              <a:buSzPct val="60000"/>
              <a:buFont typeface="Monotype Sorts"/>
              <a:buNone/>
            </a:pPr>
            <a:endParaRPr lang="en-US" altLang="en-US" sz="1200">
              <a:latin typeface="Calibri" panose="020F0502020204030204" pitchFamily="34" charset="0"/>
            </a:endParaRPr>
          </a:p>
          <a:p>
            <a:pPr eaLnBrk="1" hangingPunct="1">
              <a:buSzPct val="60000"/>
              <a:buFont typeface="Monotype Sorts"/>
              <a:buNone/>
            </a:pPr>
            <a:r>
              <a:rPr lang="en-US" altLang="en-US" sz="3200">
                <a:latin typeface="Calibri" panose="020F0502020204030204" pitchFamily="34" charset="0"/>
              </a:rPr>
              <a:t>Eye/Ear Catching:</a:t>
            </a:r>
          </a:p>
          <a:p>
            <a:pPr eaLnBrk="1" hangingPunct="1">
              <a:buSzPct val="60000"/>
              <a:buFont typeface="Monotype Sorts"/>
              <a:buNone/>
            </a:pPr>
            <a:r>
              <a:rPr lang="en-US" altLang="en-US" sz="3200">
                <a:latin typeface="Calibri" panose="020F0502020204030204" pitchFamily="34" charset="0"/>
              </a:rPr>
              <a:t>	Exciting, Bold, Frightening, etc.</a:t>
            </a:r>
          </a:p>
          <a:p>
            <a:pPr eaLnBrk="1" hangingPunct="1">
              <a:buSzPct val="60000"/>
              <a:buFont typeface="Monotype Sorts"/>
              <a:buNone/>
            </a:pPr>
            <a:endParaRPr lang="en-US" altLang="en-US" sz="1200">
              <a:latin typeface="Calibri" panose="020F0502020204030204" pitchFamily="34" charset="0"/>
            </a:endParaRPr>
          </a:p>
          <a:p>
            <a:pPr eaLnBrk="1" hangingPunct="1">
              <a:buSzPct val="60000"/>
              <a:buFont typeface="Monotype Sorts"/>
              <a:buNone/>
            </a:pPr>
            <a:r>
              <a:rPr lang="en-US" altLang="en-US" sz="3200">
                <a:latin typeface="Calibri" panose="020F0502020204030204" pitchFamily="34" charset="0"/>
              </a:rPr>
              <a:t>High Resolution:</a:t>
            </a:r>
          </a:p>
          <a:p>
            <a:pPr eaLnBrk="1" hangingPunct="1">
              <a:buSzPct val="60000"/>
              <a:buFont typeface="Monotype Sorts"/>
              <a:buNone/>
            </a:pPr>
            <a:r>
              <a:rPr lang="en-US" altLang="en-US" sz="3200">
                <a:latin typeface="Calibri" panose="020F0502020204030204" pitchFamily="34" charset="0"/>
              </a:rPr>
              <a:t>	Minimum 200 dpi, Good photos</a:t>
            </a:r>
          </a:p>
          <a:p>
            <a:pPr eaLnBrk="1" hangingPunct="1">
              <a:spcBef>
                <a:spcPct val="20000"/>
              </a:spcBef>
              <a:buSzPct val="60000"/>
              <a:buFont typeface="Monotype Sorts"/>
              <a:buNone/>
            </a:pPr>
            <a:endParaRPr lang="en-US" altLang="en-US" sz="3200">
              <a:latin typeface="Calibri" panose="020F0502020204030204" pitchFamily="34" charset="0"/>
            </a:endParaRPr>
          </a:p>
        </p:txBody>
      </p:sp>
    </p:spTree>
    <p:extLst>
      <p:ext uri="{BB962C8B-B14F-4D97-AF65-F5344CB8AC3E}">
        <p14:creationId xmlns:p14="http://schemas.microsoft.com/office/powerpoint/2010/main" val="35568033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4">
                                            <p:txEl>
                                              <p:pRg st="6" end="6"/>
                                            </p:txEl>
                                          </p:spTgt>
                                        </p:tgtEl>
                                        <p:attrNameLst>
                                          <p:attrName>style.visibility</p:attrName>
                                        </p:attrNameLst>
                                      </p:cBhvr>
                                      <p:to>
                                        <p:strVal val="visible"/>
                                      </p:to>
                                    </p:set>
                                    <p:animEffect transition="in" filter="wipe(left)">
                                      <p:cBhvr>
                                        <p:cTn id="7" dur="500"/>
                                        <p:tgtEl>
                                          <p:spTgt spid="4">
                                            <p:txEl>
                                              <p:pRg st="6" end="6"/>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4">
                                            <p:txEl>
                                              <p:pRg st="7" end="7"/>
                                            </p:txEl>
                                          </p:spTgt>
                                        </p:tgtEl>
                                        <p:attrNameLst>
                                          <p:attrName>style.visibility</p:attrName>
                                        </p:attrNameLst>
                                      </p:cBhvr>
                                      <p:to>
                                        <p:strVal val="visible"/>
                                      </p:to>
                                    </p:set>
                                    <p:animEffect transition="in" filter="wipe(left)">
                                      <p:cBhvr>
                                        <p:cTn id="10"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762000" y="1219200"/>
            <a:ext cx="8382000" cy="838200"/>
          </a:xfrm>
        </p:spPr>
        <p:txBody>
          <a:bodyPr/>
          <a:lstStyle/>
          <a:p>
            <a:pPr>
              <a:defRPr/>
            </a:pPr>
            <a:r>
              <a:rPr lang="en-US" sz="3200" dirty="0">
                <a:latin typeface="+mn-lt"/>
              </a:rPr>
              <a:t>Engineering</a:t>
            </a:r>
          </a:p>
        </p:txBody>
      </p:sp>
      <p:sp>
        <p:nvSpPr>
          <p:cNvPr id="15363" name="Rectangle 6"/>
          <p:cNvSpPr txBox="1">
            <a:spLocks noChangeArrowheads="1"/>
          </p:cNvSpPr>
          <p:nvPr/>
        </p:nvSpPr>
        <p:spPr bwMode="auto">
          <a:xfrm>
            <a:off x="762000" y="2057400"/>
            <a:ext cx="83820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085850" indent="-228600">
              <a:defRPr>
                <a:solidFill>
                  <a:schemeClr val="tx1"/>
                </a:solidFill>
                <a:latin typeface="Arial" panose="020B0604020202020204" pitchFamily="34" charset="0"/>
                <a:cs typeface="Arial" panose="020B0604020202020204" pitchFamily="34" charset="0"/>
              </a:defRPr>
            </a:lvl3pPr>
            <a:lvl4pPr marL="1428750" indent="-228600">
              <a:defRPr>
                <a:solidFill>
                  <a:schemeClr val="tx1"/>
                </a:solidFill>
                <a:latin typeface="Arial" panose="020B0604020202020204" pitchFamily="34" charset="0"/>
                <a:cs typeface="Arial" panose="020B0604020202020204" pitchFamily="34" charset="0"/>
              </a:defRPr>
            </a:lvl4pPr>
            <a:lvl5pPr marL="1771650" indent="-228600">
              <a:defRPr>
                <a:solidFill>
                  <a:schemeClr val="tx1"/>
                </a:solidFill>
                <a:latin typeface="Arial" panose="020B0604020202020204" pitchFamily="34" charset="0"/>
                <a:cs typeface="Arial" panose="020B0604020202020204" pitchFamily="34" charset="0"/>
              </a:defRPr>
            </a:lvl5pPr>
            <a:lvl6pPr marL="22288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6860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1432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6004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SzPct val="60000"/>
              <a:buFont typeface="Monotype Sorts"/>
              <a:buNone/>
            </a:pPr>
            <a:r>
              <a:rPr lang="en-US" altLang="en-US" sz="3200">
                <a:latin typeface="Calibri" panose="020F0502020204030204" pitchFamily="34" charset="0"/>
              </a:rPr>
              <a:t>Where do we want our materials placed?</a:t>
            </a:r>
          </a:p>
          <a:p>
            <a:pPr eaLnBrk="1" hangingPunct="1">
              <a:buSzPct val="60000"/>
              <a:buFont typeface="Monotype Sorts"/>
              <a:buNone/>
            </a:pPr>
            <a:r>
              <a:rPr lang="en-US" altLang="en-US" sz="3200">
                <a:latin typeface="Calibri" panose="020F0502020204030204" pitchFamily="34" charset="0"/>
              </a:rPr>
              <a:t>	We know about the elements and 	considerations, now we must tailor the 	design to fit the 	requirements of where</a:t>
            </a:r>
          </a:p>
          <a:p>
            <a:pPr eaLnBrk="1" hangingPunct="1">
              <a:buSzPct val="60000"/>
              <a:buFont typeface="Monotype Sorts"/>
              <a:buNone/>
            </a:pPr>
            <a:r>
              <a:rPr lang="en-US" altLang="en-US" sz="3200">
                <a:latin typeface="Calibri" panose="020F0502020204030204" pitchFamily="34" charset="0"/>
              </a:rPr>
              <a:t>	and how it will be used.</a:t>
            </a:r>
          </a:p>
          <a:p>
            <a:pPr eaLnBrk="1" hangingPunct="1">
              <a:buSzPct val="60000"/>
              <a:buFont typeface="Monotype Sorts"/>
              <a:buNone/>
            </a:pPr>
            <a:r>
              <a:rPr lang="en-US" altLang="en-US" sz="3200">
                <a:latin typeface="Calibri" panose="020F0502020204030204" pitchFamily="34" charset="0"/>
              </a:rPr>
              <a:t>	</a:t>
            </a:r>
            <a:r>
              <a:rPr lang="en-US" altLang="en-US" sz="3200" b="1">
                <a:latin typeface="Calibri" panose="020F0502020204030204" pitchFamily="34" charset="0"/>
              </a:rPr>
              <a:t>SIZE, SHAPE, AUDIENCE, PUBLICATION</a:t>
            </a:r>
          </a:p>
          <a:p>
            <a:pPr eaLnBrk="1" hangingPunct="1">
              <a:buSzPct val="60000"/>
              <a:buFont typeface="Monotype Sorts"/>
              <a:buNone/>
            </a:pPr>
            <a:endParaRPr lang="en-US" altLang="en-US" sz="3200">
              <a:latin typeface="Calibri" panose="020F0502020204030204" pitchFamily="34" charset="0"/>
            </a:endParaRPr>
          </a:p>
          <a:p>
            <a:pPr eaLnBrk="1" hangingPunct="1">
              <a:buSzPct val="60000"/>
              <a:buFont typeface="Monotype Sorts"/>
              <a:buNone/>
            </a:pPr>
            <a:r>
              <a:rPr lang="en-US" altLang="en-US" sz="3200">
                <a:latin typeface="Calibri" panose="020F0502020204030204" pitchFamily="34" charset="0"/>
              </a:rPr>
              <a:t>For the decisions we need more info?</a:t>
            </a:r>
          </a:p>
          <a:p>
            <a:pPr eaLnBrk="1" hangingPunct="1">
              <a:buSzPct val="60000"/>
              <a:buFont typeface="Monotype Sorts"/>
              <a:buNone/>
            </a:pPr>
            <a:endParaRPr lang="en-US" altLang="en-US" sz="3200">
              <a:latin typeface="Calibri" panose="020F0502020204030204" pitchFamily="34" charset="0"/>
            </a:endParaRPr>
          </a:p>
          <a:p>
            <a:pPr eaLnBrk="1" hangingPunct="1">
              <a:spcBef>
                <a:spcPct val="20000"/>
              </a:spcBef>
              <a:buSzPct val="60000"/>
              <a:buFont typeface="Monotype Sorts"/>
              <a:buNone/>
            </a:pPr>
            <a:endParaRPr lang="en-US" altLang="en-US" sz="3200">
              <a:latin typeface="Calibri" panose="020F0502020204030204" pitchFamily="34" charset="0"/>
            </a:endParaRPr>
          </a:p>
        </p:txBody>
      </p:sp>
    </p:spTree>
    <p:extLst>
      <p:ext uri="{BB962C8B-B14F-4D97-AF65-F5344CB8AC3E}">
        <p14:creationId xmlns:p14="http://schemas.microsoft.com/office/powerpoint/2010/main" val="42387945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5363">
                                            <p:txEl>
                                              <p:pRg st="3" end="3"/>
                                            </p:txEl>
                                          </p:spTgt>
                                        </p:tgtEl>
                                        <p:attrNameLst>
                                          <p:attrName>style.visibility</p:attrName>
                                        </p:attrNameLst>
                                      </p:cBhvr>
                                      <p:to>
                                        <p:strVal val="visible"/>
                                      </p:to>
                                    </p:set>
                                    <p:animEffect transition="in" filter="wipe(left)">
                                      <p:cBhvr>
                                        <p:cTn id="7" dur="500"/>
                                        <p:tgtEl>
                                          <p:spTgt spid="15363">
                                            <p:txEl>
                                              <p:pRg st="3" end="3"/>
                                            </p:txEl>
                                          </p:spTgt>
                                        </p:tgtEl>
                                      </p:cBhvr>
                                    </p:animEffect>
                                  </p:childTnLst>
                                </p:cTn>
                              </p:par>
                            </p:childTnLst>
                          </p:cTn>
                        </p:par>
                        <p:par>
                          <p:cTn id="8" fill="hold" nodeType="afterGroup">
                            <p:stCondLst>
                              <p:cond delay="500"/>
                            </p:stCondLst>
                            <p:childTnLst>
                              <p:par>
                                <p:cTn id="9" presetID="53" presetClass="entr" presetSubtype="16" fill="hold" nodeType="afterEffect">
                                  <p:stCondLst>
                                    <p:cond delay="0"/>
                                  </p:stCondLst>
                                  <p:childTnLst>
                                    <p:set>
                                      <p:cBhvr>
                                        <p:cTn id="10" dur="1" fill="hold">
                                          <p:stCondLst>
                                            <p:cond delay="0"/>
                                          </p:stCondLst>
                                        </p:cTn>
                                        <p:tgtEl>
                                          <p:spTgt spid="15363">
                                            <p:txEl>
                                              <p:pRg st="5" end="5"/>
                                            </p:txEl>
                                          </p:spTgt>
                                        </p:tgtEl>
                                        <p:attrNameLst>
                                          <p:attrName>style.visibility</p:attrName>
                                        </p:attrNameLst>
                                      </p:cBhvr>
                                      <p:to>
                                        <p:strVal val="visible"/>
                                      </p:to>
                                    </p:set>
                                    <p:anim calcmode="lin" valueType="num">
                                      <p:cBhvr>
                                        <p:cTn id="11" dur="500" fill="hold"/>
                                        <p:tgtEl>
                                          <p:spTgt spid="15363">
                                            <p:txEl>
                                              <p:pRg st="5" end="5"/>
                                            </p:txEl>
                                          </p:spTgt>
                                        </p:tgtEl>
                                        <p:attrNameLst>
                                          <p:attrName>ppt_w</p:attrName>
                                        </p:attrNameLst>
                                      </p:cBhvr>
                                      <p:tavLst>
                                        <p:tav tm="0">
                                          <p:val>
                                            <p:fltVal val="0"/>
                                          </p:val>
                                        </p:tav>
                                        <p:tav tm="100000">
                                          <p:val>
                                            <p:strVal val="#ppt_w"/>
                                          </p:val>
                                        </p:tav>
                                      </p:tavLst>
                                    </p:anim>
                                    <p:anim calcmode="lin" valueType="num">
                                      <p:cBhvr>
                                        <p:cTn id="12" dur="500" fill="hold"/>
                                        <p:tgtEl>
                                          <p:spTgt spid="15363">
                                            <p:txEl>
                                              <p:pRg st="5" end="5"/>
                                            </p:txEl>
                                          </p:spTgt>
                                        </p:tgtEl>
                                        <p:attrNameLst>
                                          <p:attrName>ppt_h</p:attrName>
                                        </p:attrNameLst>
                                      </p:cBhvr>
                                      <p:tavLst>
                                        <p:tav tm="0">
                                          <p:val>
                                            <p:fltVal val="0"/>
                                          </p:val>
                                        </p:tav>
                                        <p:tav tm="100000">
                                          <p:val>
                                            <p:strVal val="#ppt_h"/>
                                          </p:val>
                                        </p:tav>
                                      </p:tavLst>
                                    </p:anim>
                                    <p:animEffect transition="in" filter="fade">
                                      <p:cBhvr>
                                        <p:cTn id="13" dur="500"/>
                                        <p:tgtEl>
                                          <p:spTgt spid="1536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762000" y="1219200"/>
            <a:ext cx="8382000" cy="838200"/>
          </a:xfrm>
        </p:spPr>
        <p:txBody>
          <a:bodyPr/>
          <a:lstStyle/>
          <a:p>
            <a:pPr>
              <a:defRPr/>
            </a:pPr>
            <a:r>
              <a:rPr lang="en-US" sz="3200" dirty="0">
                <a:latin typeface="+mn-lt"/>
              </a:rPr>
              <a:t>Understand Marketing and PR</a:t>
            </a:r>
          </a:p>
        </p:txBody>
      </p:sp>
      <p:sp>
        <p:nvSpPr>
          <p:cNvPr id="6" name="Content Placeholder 2"/>
          <p:cNvSpPr txBox="1">
            <a:spLocks/>
          </p:cNvSpPr>
          <p:nvPr/>
        </p:nvSpPr>
        <p:spPr bwMode="auto">
          <a:xfrm>
            <a:off x="762000" y="2438400"/>
            <a:ext cx="7772400" cy="2971800"/>
          </a:xfrm>
          <a:prstGeom prst="rect">
            <a:avLst/>
          </a:prstGeom>
          <a:noFill/>
          <a:ln w="9525">
            <a:noFill/>
            <a:miter lim="800000"/>
            <a:headEnd/>
            <a:tailEnd/>
          </a:ln>
          <a:effectLst/>
        </p:spPr>
        <p:txBody>
          <a:bodyPr lIns="92075" tIns="46038" rIns="92075" bIns="46038"/>
          <a:lstStyle>
            <a:lvl1pPr marL="342900" indent="-342900" algn="l" rtl="0" eaLnBrk="1" fontAlgn="base" hangingPunct="1">
              <a:spcBef>
                <a:spcPct val="20000"/>
              </a:spcBef>
              <a:spcAft>
                <a:spcPct val="0"/>
              </a:spcAft>
              <a:buSzPct val="60000"/>
              <a:buFont typeface="Monotype Sorts" pitchFamily="2" charset="2"/>
              <a:buChar char="u"/>
              <a:defRPr sz="3200">
                <a:solidFill>
                  <a:schemeClr val="tx1"/>
                </a:solidFill>
                <a:latin typeface="Calibri" pitchFamily="34" charset="0"/>
                <a:ea typeface="+mn-ea"/>
                <a:cs typeface="+mn-cs"/>
              </a:defRPr>
            </a:lvl1pPr>
            <a:lvl2pPr marL="742950" indent="-285750" algn="l" rtl="0" eaLnBrk="1" fontAlgn="base" hangingPunct="1">
              <a:spcBef>
                <a:spcPct val="20000"/>
              </a:spcBef>
              <a:spcAft>
                <a:spcPct val="0"/>
              </a:spcAft>
              <a:buSzPct val="60000"/>
              <a:buFont typeface="Monotype Sorts" pitchFamily="2" charset="2"/>
              <a:buChar char="l"/>
              <a:defRPr sz="2800">
                <a:solidFill>
                  <a:schemeClr val="tx1"/>
                </a:solidFill>
                <a:latin typeface="Calibri" pitchFamily="34" charset="0"/>
              </a:defRPr>
            </a:lvl2pPr>
            <a:lvl3pPr marL="1085850" indent="-228600" algn="l" rtl="0" eaLnBrk="1" fontAlgn="base" hangingPunct="1">
              <a:spcBef>
                <a:spcPct val="20000"/>
              </a:spcBef>
              <a:spcAft>
                <a:spcPct val="0"/>
              </a:spcAft>
              <a:buSzPct val="65000"/>
              <a:buFont typeface="Wingdings" pitchFamily="2" charset="2"/>
              <a:buChar char="§"/>
              <a:defRPr sz="2800">
                <a:solidFill>
                  <a:schemeClr val="tx1"/>
                </a:solidFill>
                <a:latin typeface="Calibri" pitchFamily="34" charset="0"/>
              </a:defRPr>
            </a:lvl3pPr>
            <a:lvl4pPr marL="1428750" indent="-228600" algn="l" rtl="0" eaLnBrk="1" fontAlgn="base" hangingPunct="1">
              <a:spcBef>
                <a:spcPct val="20000"/>
              </a:spcBef>
              <a:spcAft>
                <a:spcPct val="0"/>
              </a:spcAft>
              <a:buChar char="–"/>
              <a:defRPr sz="2000">
                <a:solidFill>
                  <a:schemeClr val="tx1"/>
                </a:solidFill>
                <a:latin typeface="Calibri" pitchFamily="34" charset="0"/>
              </a:defRPr>
            </a:lvl4pPr>
            <a:lvl5pPr marL="1771650" indent="-228600" algn="l" rtl="0" eaLnBrk="1" fontAlgn="base" hangingPunct="1">
              <a:spcBef>
                <a:spcPct val="20000"/>
              </a:spcBef>
              <a:spcAft>
                <a:spcPct val="0"/>
              </a:spcAft>
              <a:buChar char="•"/>
              <a:defRPr sz="2000">
                <a:solidFill>
                  <a:schemeClr val="tx1"/>
                </a:solidFill>
                <a:latin typeface="Calibri" pitchFamily="34" charset="0"/>
              </a:defRPr>
            </a:lvl5pPr>
            <a:lvl6pPr marL="2228850" indent="-228600" algn="l" rtl="0" eaLnBrk="1" fontAlgn="base" hangingPunct="1">
              <a:spcBef>
                <a:spcPct val="20000"/>
              </a:spcBef>
              <a:spcAft>
                <a:spcPct val="0"/>
              </a:spcAft>
              <a:buChar char="•"/>
              <a:defRPr sz="1200">
                <a:solidFill>
                  <a:schemeClr val="tx1"/>
                </a:solidFill>
                <a:latin typeface="Times New Roman" pitchFamily="18" charset="0"/>
              </a:defRPr>
            </a:lvl6pPr>
            <a:lvl7pPr marL="2686050" indent="-228600" algn="l" rtl="0" eaLnBrk="1" fontAlgn="base" hangingPunct="1">
              <a:spcBef>
                <a:spcPct val="20000"/>
              </a:spcBef>
              <a:spcAft>
                <a:spcPct val="0"/>
              </a:spcAft>
              <a:buChar char="•"/>
              <a:defRPr sz="1200">
                <a:solidFill>
                  <a:schemeClr val="tx1"/>
                </a:solidFill>
                <a:latin typeface="Times New Roman" pitchFamily="18" charset="0"/>
              </a:defRPr>
            </a:lvl7pPr>
            <a:lvl8pPr marL="3143250" indent="-228600" algn="l" rtl="0" eaLnBrk="1" fontAlgn="base" hangingPunct="1">
              <a:spcBef>
                <a:spcPct val="20000"/>
              </a:spcBef>
              <a:spcAft>
                <a:spcPct val="0"/>
              </a:spcAft>
              <a:buChar char="•"/>
              <a:defRPr sz="1200">
                <a:solidFill>
                  <a:schemeClr val="tx1"/>
                </a:solidFill>
                <a:latin typeface="Times New Roman" pitchFamily="18" charset="0"/>
              </a:defRPr>
            </a:lvl8pPr>
            <a:lvl9pPr marL="3600450" indent="-228600" algn="l" rtl="0" eaLnBrk="1" fontAlgn="base" hangingPunct="1">
              <a:spcBef>
                <a:spcPct val="20000"/>
              </a:spcBef>
              <a:spcAft>
                <a:spcPct val="0"/>
              </a:spcAft>
              <a:buChar char="•"/>
              <a:defRPr sz="1200">
                <a:solidFill>
                  <a:schemeClr val="tx1"/>
                </a:solidFill>
                <a:latin typeface="Times New Roman" pitchFamily="18" charset="0"/>
              </a:defRPr>
            </a:lvl9pPr>
          </a:lstStyle>
          <a:p>
            <a:pPr>
              <a:defRPr/>
            </a:pPr>
            <a:r>
              <a:rPr lang="en-US" kern="0" dirty="0">
                <a:solidFill>
                  <a:srgbClr val="000000"/>
                </a:solidFill>
              </a:rPr>
              <a:t>What is Marketing and what is PR?</a:t>
            </a:r>
          </a:p>
          <a:p>
            <a:pPr>
              <a:defRPr/>
            </a:pPr>
            <a:r>
              <a:rPr lang="en-US" kern="0" dirty="0">
                <a:solidFill>
                  <a:srgbClr val="000000"/>
                </a:solidFill>
              </a:rPr>
              <a:t>Are they different?</a:t>
            </a:r>
          </a:p>
          <a:p>
            <a:pPr>
              <a:defRPr/>
            </a:pPr>
            <a:r>
              <a:rPr lang="en-US" kern="0" dirty="0">
                <a:solidFill>
                  <a:srgbClr val="000000"/>
                </a:solidFill>
              </a:rPr>
              <a:t>How are they used?</a:t>
            </a:r>
          </a:p>
          <a:p>
            <a:pPr>
              <a:defRPr/>
            </a:pPr>
            <a:r>
              <a:rPr lang="en-US" kern="0" dirty="0">
                <a:solidFill>
                  <a:srgbClr val="000000"/>
                </a:solidFill>
              </a:rPr>
              <a:t>Can they be used synergistically?</a:t>
            </a:r>
          </a:p>
        </p:txBody>
      </p:sp>
    </p:spTree>
    <p:extLst>
      <p:ext uri="{BB962C8B-B14F-4D97-AF65-F5344CB8AC3E}">
        <p14:creationId xmlns:p14="http://schemas.microsoft.com/office/powerpoint/2010/main" val="23111492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left)">
                                      <p:cBhvr>
                                        <p:cTn id="17" dur="500"/>
                                        <p:tgtEl>
                                          <p:spTgt spid="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left)">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762000" y="1219200"/>
            <a:ext cx="8382000" cy="838200"/>
          </a:xfrm>
        </p:spPr>
        <p:txBody>
          <a:bodyPr/>
          <a:lstStyle/>
          <a:p>
            <a:pPr>
              <a:defRPr/>
            </a:pPr>
            <a:r>
              <a:rPr lang="en-US" sz="3200" dirty="0">
                <a:latin typeface="+mn-lt"/>
              </a:rPr>
              <a:t>Public Relations</a:t>
            </a:r>
          </a:p>
        </p:txBody>
      </p:sp>
      <p:sp>
        <p:nvSpPr>
          <p:cNvPr id="4" name="Content Placeholder 5"/>
          <p:cNvSpPr txBox="1">
            <a:spLocks/>
          </p:cNvSpPr>
          <p:nvPr/>
        </p:nvSpPr>
        <p:spPr bwMode="auto">
          <a:xfrm>
            <a:off x="762000" y="2209800"/>
            <a:ext cx="7772400" cy="4267200"/>
          </a:xfrm>
          <a:prstGeom prst="rect">
            <a:avLst/>
          </a:prstGeom>
          <a:noFill/>
          <a:ln w="9525">
            <a:noFill/>
            <a:miter lim="800000"/>
            <a:headEnd/>
            <a:tailEnd/>
          </a:ln>
          <a:effectLst/>
        </p:spPr>
        <p:txBody>
          <a:bodyPr lIns="92075" tIns="46038" rIns="92075" bIns="46038"/>
          <a:lstStyle>
            <a:lvl1pPr marL="342900" indent="-342900" algn="l" rtl="0" eaLnBrk="1" fontAlgn="base" hangingPunct="1">
              <a:spcBef>
                <a:spcPct val="20000"/>
              </a:spcBef>
              <a:spcAft>
                <a:spcPct val="0"/>
              </a:spcAft>
              <a:buSzPct val="60000"/>
              <a:buFont typeface="Monotype Sorts" pitchFamily="2" charset="2"/>
              <a:buChar char="u"/>
              <a:defRPr sz="3200">
                <a:solidFill>
                  <a:schemeClr val="tx1"/>
                </a:solidFill>
                <a:latin typeface="Calibri" pitchFamily="34" charset="0"/>
                <a:ea typeface="+mn-ea"/>
                <a:cs typeface="+mn-cs"/>
              </a:defRPr>
            </a:lvl1pPr>
            <a:lvl2pPr marL="742950" indent="-285750" algn="l" rtl="0" eaLnBrk="1" fontAlgn="base" hangingPunct="1">
              <a:spcBef>
                <a:spcPct val="20000"/>
              </a:spcBef>
              <a:spcAft>
                <a:spcPct val="0"/>
              </a:spcAft>
              <a:buSzPct val="60000"/>
              <a:buFont typeface="Monotype Sorts" pitchFamily="2" charset="2"/>
              <a:buChar char="l"/>
              <a:defRPr sz="2800">
                <a:solidFill>
                  <a:schemeClr val="tx1"/>
                </a:solidFill>
                <a:latin typeface="Calibri" pitchFamily="34" charset="0"/>
              </a:defRPr>
            </a:lvl2pPr>
            <a:lvl3pPr marL="1085850" indent="-228600" algn="l" rtl="0" eaLnBrk="1" fontAlgn="base" hangingPunct="1">
              <a:spcBef>
                <a:spcPct val="20000"/>
              </a:spcBef>
              <a:spcAft>
                <a:spcPct val="0"/>
              </a:spcAft>
              <a:buSzPct val="65000"/>
              <a:buFont typeface="Wingdings" pitchFamily="2" charset="2"/>
              <a:buChar char="§"/>
              <a:defRPr sz="2800">
                <a:solidFill>
                  <a:schemeClr val="tx1"/>
                </a:solidFill>
                <a:latin typeface="Calibri" pitchFamily="34" charset="0"/>
              </a:defRPr>
            </a:lvl3pPr>
            <a:lvl4pPr marL="1428750" indent="-228600" algn="l" rtl="0" eaLnBrk="1" fontAlgn="base" hangingPunct="1">
              <a:spcBef>
                <a:spcPct val="20000"/>
              </a:spcBef>
              <a:spcAft>
                <a:spcPct val="0"/>
              </a:spcAft>
              <a:buChar char="–"/>
              <a:defRPr sz="2000">
                <a:solidFill>
                  <a:schemeClr val="tx1"/>
                </a:solidFill>
                <a:latin typeface="Calibri" pitchFamily="34" charset="0"/>
              </a:defRPr>
            </a:lvl4pPr>
            <a:lvl5pPr marL="1771650" indent="-228600" algn="l" rtl="0" eaLnBrk="1" fontAlgn="base" hangingPunct="1">
              <a:spcBef>
                <a:spcPct val="20000"/>
              </a:spcBef>
              <a:spcAft>
                <a:spcPct val="0"/>
              </a:spcAft>
              <a:buChar char="•"/>
              <a:defRPr sz="2000">
                <a:solidFill>
                  <a:schemeClr val="tx1"/>
                </a:solidFill>
                <a:latin typeface="Calibri" pitchFamily="34" charset="0"/>
              </a:defRPr>
            </a:lvl5pPr>
            <a:lvl6pPr marL="2228850" indent="-228600" algn="l" rtl="0" eaLnBrk="1" fontAlgn="base" hangingPunct="1">
              <a:spcBef>
                <a:spcPct val="20000"/>
              </a:spcBef>
              <a:spcAft>
                <a:spcPct val="0"/>
              </a:spcAft>
              <a:buChar char="•"/>
              <a:defRPr sz="1200">
                <a:solidFill>
                  <a:schemeClr val="tx1"/>
                </a:solidFill>
                <a:latin typeface="Times New Roman" pitchFamily="18" charset="0"/>
              </a:defRPr>
            </a:lvl6pPr>
            <a:lvl7pPr marL="2686050" indent="-228600" algn="l" rtl="0" eaLnBrk="1" fontAlgn="base" hangingPunct="1">
              <a:spcBef>
                <a:spcPct val="20000"/>
              </a:spcBef>
              <a:spcAft>
                <a:spcPct val="0"/>
              </a:spcAft>
              <a:buChar char="•"/>
              <a:defRPr sz="1200">
                <a:solidFill>
                  <a:schemeClr val="tx1"/>
                </a:solidFill>
                <a:latin typeface="Times New Roman" pitchFamily="18" charset="0"/>
              </a:defRPr>
            </a:lvl7pPr>
            <a:lvl8pPr marL="3143250" indent="-228600" algn="l" rtl="0" eaLnBrk="1" fontAlgn="base" hangingPunct="1">
              <a:spcBef>
                <a:spcPct val="20000"/>
              </a:spcBef>
              <a:spcAft>
                <a:spcPct val="0"/>
              </a:spcAft>
              <a:buChar char="•"/>
              <a:defRPr sz="1200">
                <a:solidFill>
                  <a:schemeClr val="tx1"/>
                </a:solidFill>
                <a:latin typeface="Times New Roman" pitchFamily="18" charset="0"/>
              </a:defRPr>
            </a:lvl8pPr>
            <a:lvl9pPr marL="3600450" indent="-228600" algn="l" rtl="0" eaLnBrk="1" fontAlgn="base" hangingPunct="1">
              <a:spcBef>
                <a:spcPct val="20000"/>
              </a:spcBef>
              <a:spcAft>
                <a:spcPct val="0"/>
              </a:spcAft>
              <a:buChar char="•"/>
              <a:defRPr sz="1200">
                <a:solidFill>
                  <a:schemeClr val="tx1"/>
                </a:solidFill>
                <a:latin typeface="Times New Roman" pitchFamily="18" charset="0"/>
              </a:defRPr>
            </a:lvl9pPr>
          </a:lstStyle>
          <a:p>
            <a:pPr>
              <a:defRPr/>
            </a:pPr>
            <a:r>
              <a:rPr lang="en-US" kern="0" dirty="0">
                <a:solidFill>
                  <a:srgbClr val="000000"/>
                </a:solidFill>
              </a:rPr>
              <a:t>Promotes a positive image</a:t>
            </a:r>
          </a:p>
          <a:p>
            <a:pPr>
              <a:defRPr/>
            </a:pPr>
            <a:r>
              <a:rPr lang="en-US" kern="0" dirty="0">
                <a:solidFill>
                  <a:srgbClr val="000000"/>
                </a:solidFill>
              </a:rPr>
              <a:t>Aimed at public welfare</a:t>
            </a:r>
          </a:p>
          <a:p>
            <a:pPr lvl="1">
              <a:defRPr/>
            </a:pPr>
            <a:r>
              <a:rPr lang="en-US" kern="0" dirty="0">
                <a:solidFill>
                  <a:srgbClr val="000000"/>
                </a:solidFill>
              </a:rPr>
              <a:t>Does not advertise specific products</a:t>
            </a:r>
          </a:p>
          <a:p>
            <a:pPr lvl="1">
              <a:defRPr/>
            </a:pPr>
            <a:r>
              <a:rPr lang="en-US" kern="0" dirty="0">
                <a:solidFill>
                  <a:srgbClr val="000000"/>
                </a:solidFill>
              </a:rPr>
              <a:t>Not directly aimed at customer purchases or recruiting new members</a:t>
            </a:r>
          </a:p>
          <a:p>
            <a:pPr>
              <a:defRPr/>
            </a:pPr>
            <a:r>
              <a:rPr lang="en-US" kern="0" dirty="0">
                <a:solidFill>
                  <a:srgbClr val="000000"/>
                </a:solidFill>
              </a:rPr>
              <a:t>Can identify us with our mission</a:t>
            </a:r>
          </a:p>
        </p:txBody>
      </p:sp>
    </p:spTree>
    <p:extLst>
      <p:ext uri="{BB962C8B-B14F-4D97-AF65-F5344CB8AC3E}">
        <p14:creationId xmlns:p14="http://schemas.microsoft.com/office/powerpoint/2010/main" val="15331890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left)">
                                      <p:cBhvr>
                                        <p:cTn id="22" dur="500"/>
                                        <p:tgtEl>
                                          <p:spTgt spid="4">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left)">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2"/>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Disclaimer</a:t>
            </a:r>
          </a:p>
        </p:txBody>
      </p:sp>
      <p:sp>
        <p:nvSpPr>
          <p:cNvPr id="3" name="Content Placeholder 2"/>
          <p:cNvSpPr>
            <a:spLocks noGrp="1"/>
          </p:cNvSpPr>
          <p:nvPr>
            <p:ph idx="1"/>
          </p:nvPr>
        </p:nvSpPr>
        <p:spPr/>
        <p:txBody>
          <a:bodyPr/>
          <a:lstStyle/>
          <a:p>
            <a:r>
              <a:rPr lang="en-US" dirty="0"/>
              <a:t>Some of the illustrations and photos of logos and brands are out of date</a:t>
            </a:r>
          </a:p>
          <a:p>
            <a:r>
              <a:rPr lang="en-US" dirty="0"/>
              <a:t>But the concepts included in this presentation are relevant and may help your squadron with developing or improving its marketing activities</a:t>
            </a:r>
          </a:p>
        </p:txBody>
      </p:sp>
    </p:spTree>
    <p:extLst>
      <p:ext uri="{BB962C8B-B14F-4D97-AF65-F5344CB8AC3E}">
        <p14:creationId xmlns:p14="http://schemas.microsoft.com/office/powerpoint/2010/main" val="20055755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762000" y="329294"/>
            <a:ext cx="8382000" cy="838200"/>
          </a:xfrm>
        </p:spPr>
        <p:txBody>
          <a:bodyPr/>
          <a:lstStyle/>
          <a:p>
            <a:pPr>
              <a:defRPr/>
            </a:pPr>
            <a:r>
              <a:rPr lang="en-US" sz="3200" dirty="0">
                <a:latin typeface="+mn-lt"/>
              </a:rPr>
              <a:t>Public Relations</a:t>
            </a:r>
          </a:p>
        </p:txBody>
      </p:sp>
      <p:sp>
        <p:nvSpPr>
          <p:cNvPr id="6" name="Content Placeholder 6"/>
          <p:cNvSpPr txBox="1">
            <a:spLocks/>
          </p:cNvSpPr>
          <p:nvPr/>
        </p:nvSpPr>
        <p:spPr bwMode="auto">
          <a:xfrm>
            <a:off x="762000" y="1015094"/>
            <a:ext cx="7772400" cy="2438400"/>
          </a:xfrm>
          <a:prstGeom prst="rect">
            <a:avLst/>
          </a:prstGeom>
          <a:noFill/>
          <a:ln w="9525">
            <a:noFill/>
            <a:miter lim="800000"/>
            <a:headEnd/>
            <a:tailEnd/>
          </a:ln>
          <a:effectLst/>
        </p:spPr>
        <p:txBody>
          <a:bodyPr lIns="92075" tIns="46038" rIns="92075" bIns="46038"/>
          <a:lstStyle>
            <a:lvl1pPr marL="342900" indent="-342900" algn="l" rtl="0" eaLnBrk="1" fontAlgn="base" hangingPunct="1">
              <a:spcBef>
                <a:spcPct val="20000"/>
              </a:spcBef>
              <a:spcAft>
                <a:spcPct val="0"/>
              </a:spcAft>
              <a:buSzPct val="60000"/>
              <a:buFont typeface="Monotype Sorts" pitchFamily="2" charset="2"/>
              <a:buChar char="u"/>
              <a:defRPr sz="3200">
                <a:solidFill>
                  <a:schemeClr val="tx1"/>
                </a:solidFill>
                <a:latin typeface="Calibri" pitchFamily="34" charset="0"/>
                <a:ea typeface="+mn-ea"/>
                <a:cs typeface="+mn-cs"/>
              </a:defRPr>
            </a:lvl1pPr>
            <a:lvl2pPr marL="742950" indent="-285750" algn="l" rtl="0" eaLnBrk="1" fontAlgn="base" hangingPunct="1">
              <a:spcBef>
                <a:spcPct val="20000"/>
              </a:spcBef>
              <a:spcAft>
                <a:spcPct val="0"/>
              </a:spcAft>
              <a:buSzPct val="60000"/>
              <a:buFont typeface="Monotype Sorts" pitchFamily="2" charset="2"/>
              <a:buChar char="l"/>
              <a:defRPr sz="2800">
                <a:solidFill>
                  <a:schemeClr val="tx1"/>
                </a:solidFill>
                <a:latin typeface="Calibri" pitchFamily="34" charset="0"/>
              </a:defRPr>
            </a:lvl2pPr>
            <a:lvl3pPr marL="1085850" indent="-228600" algn="l" rtl="0" eaLnBrk="1" fontAlgn="base" hangingPunct="1">
              <a:spcBef>
                <a:spcPct val="20000"/>
              </a:spcBef>
              <a:spcAft>
                <a:spcPct val="0"/>
              </a:spcAft>
              <a:buSzPct val="65000"/>
              <a:buFont typeface="Wingdings" pitchFamily="2" charset="2"/>
              <a:buChar char="§"/>
              <a:defRPr sz="2800">
                <a:solidFill>
                  <a:schemeClr val="tx1"/>
                </a:solidFill>
                <a:latin typeface="Calibri" pitchFamily="34" charset="0"/>
              </a:defRPr>
            </a:lvl3pPr>
            <a:lvl4pPr marL="1428750" indent="-228600" algn="l" rtl="0" eaLnBrk="1" fontAlgn="base" hangingPunct="1">
              <a:spcBef>
                <a:spcPct val="20000"/>
              </a:spcBef>
              <a:spcAft>
                <a:spcPct val="0"/>
              </a:spcAft>
              <a:buChar char="–"/>
              <a:defRPr sz="2000">
                <a:solidFill>
                  <a:schemeClr val="tx1"/>
                </a:solidFill>
                <a:latin typeface="Calibri" pitchFamily="34" charset="0"/>
              </a:defRPr>
            </a:lvl4pPr>
            <a:lvl5pPr marL="1771650" indent="-228600" algn="l" rtl="0" eaLnBrk="1" fontAlgn="base" hangingPunct="1">
              <a:spcBef>
                <a:spcPct val="20000"/>
              </a:spcBef>
              <a:spcAft>
                <a:spcPct val="0"/>
              </a:spcAft>
              <a:buChar char="•"/>
              <a:defRPr sz="2000">
                <a:solidFill>
                  <a:schemeClr val="tx1"/>
                </a:solidFill>
                <a:latin typeface="Calibri" pitchFamily="34" charset="0"/>
              </a:defRPr>
            </a:lvl5pPr>
            <a:lvl6pPr marL="2228850" indent="-228600" algn="l" rtl="0" eaLnBrk="1" fontAlgn="base" hangingPunct="1">
              <a:spcBef>
                <a:spcPct val="20000"/>
              </a:spcBef>
              <a:spcAft>
                <a:spcPct val="0"/>
              </a:spcAft>
              <a:buChar char="•"/>
              <a:defRPr sz="1200">
                <a:solidFill>
                  <a:schemeClr val="tx1"/>
                </a:solidFill>
                <a:latin typeface="Times New Roman" pitchFamily="18" charset="0"/>
              </a:defRPr>
            </a:lvl6pPr>
            <a:lvl7pPr marL="2686050" indent="-228600" algn="l" rtl="0" eaLnBrk="1" fontAlgn="base" hangingPunct="1">
              <a:spcBef>
                <a:spcPct val="20000"/>
              </a:spcBef>
              <a:spcAft>
                <a:spcPct val="0"/>
              </a:spcAft>
              <a:buChar char="•"/>
              <a:defRPr sz="1200">
                <a:solidFill>
                  <a:schemeClr val="tx1"/>
                </a:solidFill>
                <a:latin typeface="Times New Roman" pitchFamily="18" charset="0"/>
              </a:defRPr>
            </a:lvl7pPr>
            <a:lvl8pPr marL="3143250" indent="-228600" algn="l" rtl="0" eaLnBrk="1" fontAlgn="base" hangingPunct="1">
              <a:spcBef>
                <a:spcPct val="20000"/>
              </a:spcBef>
              <a:spcAft>
                <a:spcPct val="0"/>
              </a:spcAft>
              <a:buChar char="•"/>
              <a:defRPr sz="1200">
                <a:solidFill>
                  <a:schemeClr val="tx1"/>
                </a:solidFill>
                <a:latin typeface="Times New Roman" pitchFamily="18" charset="0"/>
              </a:defRPr>
            </a:lvl8pPr>
            <a:lvl9pPr marL="3600450" indent="-228600" algn="l" rtl="0" eaLnBrk="1" fontAlgn="base" hangingPunct="1">
              <a:spcBef>
                <a:spcPct val="20000"/>
              </a:spcBef>
              <a:spcAft>
                <a:spcPct val="0"/>
              </a:spcAft>
              <a:buChar char="•"/>
              <a:defRPr sz="1200">
                <a:solidFill>
                  <a:schemeClr val="tx1"/>
                </a:solidFill>
                <a:latin typeface="Times New Roman" pitchFamily="18" charset="0"/>
              </a:defRPr>
            </a:lvl9pPr>
          </a:lstStyle>
          <a:p>
            <a:pPr>
              <a:defRPr/>
            </a:pPr>
            <a:r>
              <a:rPr lang="en-US" kern="0" dirty="0">
                <a:solidFill>
                  <a:srgbClr val="000000"/>
                </a:solidFill>
              </a:rPr>
              <a:t>Employs media as primary channels</a:t>
            </a:r>
          </a:p>
          <a:p>
            <a:pPr lvl="1">
              <a:defRPr/>
            </a:pPr>
            <a:r>
              <a:rPr lang="en-US" kern="0" dirty="0">
                <a:solidFill>
                  <a:srgbClr val="000000"/>
                </a:solidFill>
              </a:rPr>
              <a:t>Traditional press releases etc. (passé)</a:t>
            </a:r>
          </a:p>
          <a:p>
            <a:pPr lvl="1">
              <a:defRPr/>
            </a:pPr>
            <a:r>
              <a:rPr lang="en-US" kern="0" dirty="0">
                <a:solidFill>
                  <a:srgbClr val="000000"/>
                </a:solidFill>
              </a:rPr>
              <a:t>Freebies, buttons, pins, etc. with OUR logo</a:t>
            </a:r>
          </a:p>
          <a:p>
            <a:pPr lvl="1">
              <a:defRPr/>
            </a:pPr>
            <a:r>
              <a:rPr lang="en-US" kern="0" dirty="0">
                <a:solidFill>
                  <a:srgbClr val="000000"/>
                </a:solidFill>
              </a:rPr>
              <a:t>Social Media (a must!)</a:t>
            </a:r>
          </a:p>
          <a:p>
            <a:pPr>
              <a:defRPr/>
            </a:pPr>
            <a:endParaRPr lang="en-US" kern="0" dirty="0">
              <a:solidFill>
                <a:srgbClr val="000000"/>
              </a:solidFill>
            </a:endParaRPr>
          </a:p>
          <a:p>
            <a:pPr>
              <a:defRPr/>
            </a:pPr>
            <a:endParaRPr lang="en-US" kern="0" dirty="0">
              <a:solidFill>
                <a:srgbClr val="000000"/>
              </a:solidFill>
            </a:endParaRPr>
          </a:p>
        </p:txBody>
      </p:sp>
      <p:pic>
        <p:nvPicPr>
          <p:cNvPr id="1843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920094"/>
            <a:ext cx="795655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58023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left)">
                                      <p:cBhvr>
                                        <p:cTn id="17" dur="500"/>
                                        <p:tgtEl>
                                          <p:spTgt spid="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left)">
                                      <p:cBhvr>
                                        <p:cTn id="22" dur="500"/>
                                        <p:tgtEl>
                                          <p:spTgt spid="6">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16" fill="hold" nodeType="clickEffect">
                                  <p:stCondLst>
                                    <p:cond delay="0"/>
                                  </p:stCondLst>
                                  <p:childTnLst>
                                    <p:set>
                                      <p:cBhvr>
                                        <p:cTn id="26" dur="1" fill="hold">
                                          <p:stCondLst>
                                            <p:cond delay="0"/>
                                          </p:stCondLst>
                                        </p:cTn>
                                        <p:tgtEl>
                                          <p:spTgt spid="18436"/>
                                        </p:tgtEl>
                                        <p:attrNameLst>
                                          <p:attrName>style.visibility</p:attrName>
                                        </p:attrNameLst>
                                      </p:cBhvr>
                                      <p:to>
                                        <p:strVal val="visible"/>
                                      </p:to>
                                    </p:set>
                                    <p:anim calcmode="lin" valueType="num">
                                      <p:cBhvr>
                                        <p:cTn id="27" dur="500" fill="hold"/>
                                        <p:tgtEl>
                                          <p:spTgt spid="18436"/>
                                        </p:tgtEl>
                                        <p:attrNameLst>
                                          <p:attrName>ppt_w</p:attrName>
                                        </p:attrNameLst>
                                      </p:cBhvr>
                                      <p:tavLst>
                                        <p:tav tm="0">
                                          <p:val>
                                            <p:fltVal val="0"/>
                                          </p:val>
                                        </p:tav>
                                        <p:tav tm="100000">
                                          <p:val>
                                            <p:strVal val="#ppt_w"/>
                                          </p:val>
                                        </p:tav>
                                      </p:tavLst>
                                    </p:anim>
                                    <p:anim calcmode="lin" valueType="num">
                                      <p:cBhvr>
                                        <p:cTn id="28" dur="500" fill="hold"/>
                                        <p:tgtEl>
                                          <p:spTgt spid="18436"/>
                                        </p:tgtEl>
                                        <p:attrNameLst>
                                          <p:attrName>ppt_h</p:attrName>
                                        </p:attrNameLst>
                                      </p:cBhvr>
                                      <p:tavLst>
                                        <p:tav tm="0">
                                          <p:val>
                                            <p:fltVal val="0"/>
                                          </p:val>
                                        </p:tav>
                                        <p:tav tm="100000">
                                          <p:val>
                                            <p:strVal val="#ppt_h"/>
                                          </p:val>
                                        </p:tav>
                                      </p:tavLst>
                                    </p:anim>
                                    <p:animEffect transition="in" filter="fade">
                                      <p:cBhvr>
                                        <p:cTn id="29" dur="500"/>
                                        <p:tgtEl>
                                          <p:spTgt spid="18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2"/>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762000" y="1219200"/>
            <a:ext cx="8382000" cy="838200"/>
          </a:xfrm>
        </p:spPr>
        <p:txBody>
          <a:bodyPr/>
          <a:lstStyle/>
          <a:p>
            <a:pPr>
              <a:defRPr/>
            </a:pPr>
            <a:r>
              <a:rPr lang="en-US" sz="3200" dirty="0">
                <a:latin typeface="+mn-lt"/>
              </a:rPr>
              <a:t>Why Social Media?</a:t>
            </a:r>
          </a:p>
        </p:txBody>
      </p:sp>
      <p:sp>
        <p:nvSpPr>
          <p:cNvPr id="7" name="Rectangle 3"/>
          <p:cNvSpPr txBox="1">
            <a:spLocks noChangeArrowheads="1"/>
          </p:cNvSpPr>
          <p:nvPr/>
        </p:nvSpPr>
        <p:spPr bwMode="auto">
          <a:xfrm>
            <a:off x="766763" y="2032000"/>
            <a:ext cx="7772400" cy="4267200"/>
          </a:xfrm>
          <a:prstGeom prst="rect">
            <a:avLst/>
          </a:prstGeom>
          <a:noFill/>
          <a:ln w="9525">
            <a:noFill/>
            <a:miter lim="800000"/>
            <a:headEnd/>
            <a:tailEnd/>
          </a:ln>
          <a:effectLst/>
        </p:spPr>
        <p:txBody>
          <a:bodyPr lIns="92075" tIns="46038" rIns="92075" bIns="46038"/>
          <a:lstStyle>
            <a:lvl1pPr marL="342900" indent="-342900" algn="l" rtl="0" eaLnBrk="1" fontAlgn="base" hangingPunct="1">
              <a:spcBef>
                <a:spcPct val="20000"/>
              </a:spcBef>
              <a:spcAft>
                <a:spcPct val="0"/>
              </a:spcAft>
              <a:buSzPct val="60000"/>
              <a:buFont typeface="Monotype Sorts" pitchFamily="2" charset="2"/>
              <a:buChar char="u"/>
              <a:defRPr sz="3200">
                <a:solidFill>
                  <a:schemeClr val="tx1"/>
                </a:solidFill>
                <a:latin typeface="Calibri" pitchFamily="34" charset="0"/>
                <a:ea typeface="+mn-ea"/>
                <a:cs typeface="+mn-cs"/>
              </a:defRPr>
            </a:lvl1pPr>
            <a:lvl2pPr marL="742950" indent="-285750" algn="l" rtl="0" eaLnBrk="1" fontAlgn="base" hangingPunct="1">
              <a:spcBef>
                <a:spcPct val="20000"/>
              </a:spcBef>
              <a:spcAft>
                <a:spcPct val="0"/>
              </a:spcAft>
              <a:buSzPct val="60000"/>
              <a:buFont typeface="Monotype Sorts" pitchFamily="2" charset="2"/>
              <a:buChar char="l"/>
              <a:defRPr sz="2800">
                <a:solidFill>
                  <a:schemeClr val="tx1"/>
                </a:solidFill>
                <a:latin typeface="Calibri" pitchFamily="34" charset="0"/>
              </a:defRPr>
            </a:lvl2pPr>
            <a:lvl3pPr marL="1085850" indent="-228600" algn="l" rtl="0" eaLnBrk="1" fontAlgn="base" hangingPunct="1">
              <a:spcBef>
                <a:spcPct val="20000"/>
              </a:spcBef>
              <a:spcAft>
                <a:spcPct val="0"/>
              </a:spcAft>
              <a:buSzPct val="65000"/>
              <a:buFont typeface="Wingdings" pitchFamily="2" charset="2"/>
              <a:buChar char="§"/>
              <a:defRPr sz="2800">
                <a:solidFill>
                  <a:schemeClr val="tx1"/>
                </a:solidFill>
                <a:latin typeface="Calibri" pitchFamily="34" charset="0"/>
              </a:defRPr>
            </a:lvl3pPr>
            <a:lvl4pPr marL="1428750" indent="-228600" algn="l" rtl="0" eaLnBrk="1" fontAlgn="base" hangingPunct="1">
              <a:spcBef>
                <a:spcPct val="20000"/>
              </a:spcBef>
              <a:spcAft>
                <a:spcPct val="0"/>
              </a:spcAft>
              <a:buChar char="–"/>
              <a:defRPr sz="2000">
                <a:solidFill>
                  <a:schemeClr val="tx1"/>
                </a:solidFill>
                <a:latin typeface="Calibri" pitchFamily="34" charset="0"/>
              </a:defRPr>
            </a:lvl4pPr>
            <a:lvl5pPr marL="1771650" indent="-228600" algn="l" rtl="0" eaLnBrk="1" fontAlgn="base" hangingPunct="1">
              <a:spcBef>
                <a:spcPct val="20000"/>
              </a:spcBef>
              <a:spcAft>
                <a:spcPct val="0"/>
              </a:spcAft>
              <a:buChar char="•"/>
              <a:defRPr sz="2000">
                <a:solidFill>
                  <a:schemeClr val="tx1"/>
                </a:solidFill>
                <a:latin typeface="Calibri" pitchFamily="34" charset="0"/>
              </a:defRPr>
            </a:lvl5pPr>
            <a:lvl6pPr marL="2228850" indent="-228600" algn="l" rtl="0" eaLnBrk="1" fontAlgn="base" hangingPunct="1">
              <a:spcBef>
                <a:spcPct val="20000"/>
              </a:spcBef>
              <a:spcAft>
                <a:spcPct val="0"/>
              </a:spcAft>
              <a:buChar char="•"/>
              <a:defRPr sz="1200">
                <a:solidFill>
                  <a:schemeClr val="tx1"/>
                </a:solidFill>
                <a:latin typeface="Times New Roman" pitchFamily="18" charset="0"/>
              </a:defRPr>
            </a:lvl6pPr>
            <a:lvl7pPr marL="2686050" indent="-228600" algn="l" rtl="0" eaLnBrk="1" fontAlgn="base" hangingPunct="1">
              <a:spcBef>
                <a:spcPct val="20000"/>
              </a:spcBef>
              <a:spcAft>
                <a:spcPct val="0"/>
              </a:spcAft>
              <a:buChar char="•"/>
              <a:defRPr sz="1200">
                <a:solidFill>
                  <a:schemeClr val="tx1"/>
                </a:solidFill>
                <a:latin typeface="Times New Roman" pitchFamily="18" charset="0"/>
              </a:defRPr>
            </a:lvl7pPr>
            <a:lvl8pPr marL="3143250" indent="-228600" algn="l" rtl="0" eaLnBrk="1" fontAlgn="base" hangingPunct="1">
              <a:spcBef>
                <a:spcPct val="20000"/>
              </a:spcBef>
              <a:spcAft>
                <a:spcPct val="0"/>
              </a:spcAft>
              <a:buChar char="•"/>
              <a:defRPr sz="1200">
                <a:solidFill>
                  <a:schemeClr val="tx1"/>
                </a:solidFill>
                <a:latin typeface="Times New Roman" pitchFamily="18" charset="0"/>
              </a:defRPr>
            </a:lvl8pPr>
            <a:lvl9pPr marL="3600450" indent="-228600" algn="l" rtl="0" eaLnBrk="1" fontAlgn="base" hangingPunct="1">
              <a:spcBef>
                <a:spcPct val="20000"/>
              </a:spcBef>
              <a:spcAft>
                <a:spcPct val="0"/>
              </a:spcAft>
              <a:buChar char="•"/>
              <a:defRPr sz="1200">
                <a:solidFill>
                  <a:schemeClr val="tx1"/>
                </a:solidFill>
                <a:latin typeface="Times New Roman" pitchFamily="18" charset="0"/>
              </a:defRPr>
            </a:lvl9pPr>
          </a:lstStyle>
          <a:p>
            <a:pPr>
              <a:defRPr/>
            </a:pPr>
            <a:r>
              <a:rPr lang="en-US" kern="0" dirty="0">
                <a:ea typeface="ＭＳ Ｐゴシック" pitchFamily="34" charset="-128"/>
              </a:rPr>
              <a:t>Everyone (almost) is a user</a:t>
            </a:r>
          </a:p>
          <a:p>
            <a:pPr>
              <a:defRPr/>
            </a:pPr>
            <a:r>
              <a:rPr lang="en-US" kern="0" dirty="0">
                <a:ea typeface="ＭＳ Ｐゴシック" pitchFamily="34" charset="-128"/>
              </a:rPr>
              <a:t>Many people use social media as their PRIMARY source of information</a:t>
            </a:r>
          </a:p>
          <a:p>
            <a:pPr>
              <a:defRPr/>
            </a:pPr>
            <a:r>
              <a:rPr lang="en-US" kern="0" dirty="0">
                <a:ea typeface="ＭＳ Ｐゴシック" pitchFamily="34" charset="-128"/>
              </a:rPr>
              <a:t>Majority rely on personal recommendations via social media</a:t>
            </a:r>
          </a:p>
          <a:p>
            <a:pPr>
              <a:defRPr/>
            </a:pPr>
            <a:r>
              <a:rPr lang="en-US" kern="0" dirty="0">
                <a:ea typeface="ＭＳ Ｐゴシック" pitchFamily="34" charset="-128"/>
              </a:rPr>
              <a:t>First time boat owners often in this group</a:t>
            </a:r>
          </a:p>
        </p:txBody>
      </p:sp>
    </p:spTree>
    <p:extLst>
      <p:ext uri="{BB962C8B-B14F-4D97-AF65-F5344CB8AC3E}">
        <p14:creationId xmlns:p14="http://schemas.microsoft.com/office/powerpoint/2010/main" val="39491530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left)">
                                      <p:cBhvr>
                                        <p:cTn id="12" dur="500"/>
                                        <p:tgtEl>
                                          <p:spTgt spid="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left)">
                                      <p:cBhvr>
                                        <p:cTn id="17" dur="500"/>
                                        <p:tgtEl>
                                          <p:spTgt spid="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wipe(left)">
                                      <p:cBhvr>
                                        <p:cTn id="2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762000" y="1219200"/>
            <a:ext cx="8382000" cy="838200"/>
          </a:xfrm>
        </p:spPr>
        <p:txBody>
          <a:bodyPr/>
          <a:lstStyle/>
          <a:p>
            <a:pPr>
              <a:defRPr/>
            </a:pPr>
            <a:r>
              <a:rPr lang="en-US" sz="3200" dirty="0">
                <a:latin typeface="+mn-lt"/>
              </a:rPr>
              <a:t>Marketing</a:t>
            </a:r>
          </a:p>
        </p:txBody>
      </p:sp>
      <p:sp>
        <p:nvSpPr>
          <p:cNvPr id="4" name="Content Placeholder 5"/>
          <p:cNvSpPr txBox="1">
            <a:spLocks/>
          </p:cNvSpPr>
          <p:nvPr/>
        </p:nvSpPr>
        <p:spPr bwMode="auto">
          <a:xfrm>
            <a:off x="762000" y="2286000"/>
            <a:ext cx="7772400" cy="3154363"/>
          </a:xfrm>
          <a:prstGeom prst="rect">
            <a:avLst/>
          </a:prstGeom>
          <a:noFill/>
          <a:ln w="9525">
            <a:noFill/>
            <a:miter lim="800000"/>
            <a:headEnd/>
            <a:tailEnd/>
          </a:ln>
          <a:effectLst/>
        </p:spPr>
        <p:txBody>
          <a:bodyPr lIns="92075" tIns="46038" rIns="92075" bIns="46038"/>
          <a:lstStyle>
            <a:lvl1pPr marL="342900" indent="-342900" algn="l" rtl="0" eaLnBrk="1" fontAlgn="base" hangingPunct="1">
              <a:spcBef>
                <a:spcPct val="20000"/>
              </a:spcBef>
              <a:spcAft>
                <a:spcPct val="0"/>
              </a:spcAft>
              <a:buSzPct val="60000"/>
              <a:buFont typeface="Monotype Sorts" pitchFamily="2" charset="2"/>
              <a:buChar char="u"/>
              <a:defRPr sz="3200">
                <a:solidFill>
                  <a:schemeClr val="tx1"/>
                </a:solidFill>
                <a:latin typeface="Calibri" pitchFamily="34" charset="0"/>
                <a:ea typeface="+mn-ea"/>
                <a:cs typeface="+mn-cs"/>
              </a:defRPr>
            </a:lvl1pPr>
            <a:lvl2pPr marL="742950" indent="-285750" algn="l" rtl="0" eaLnBrk="1" fontAlgn="base" hangingPunct="1">
              <a:spcBef>
                <a:spcPct val="20000"/>
              </a:spcBef>
              <a:spcAft>
                <a:spcPct val="0"/>
              </a:spcAft>
              <a:buSzPct val="60000"/>
              <a:buFont typeface="Monotype Sorts" pitchFamily="2" charset="2"/>
              <a:buChar char="l"/>
              <a:defRPr sz="2800">
                <a:solidFill>
                  <a:schemeClr val="tx1"/>
                </a:solidFill>
                <a:latin typeface="Calibri" pitchFamily="34" charset="0"/>
              </a:defRPr>
            </a:lvl2pPr>
            <a:lvl3pPr marL="1085850" indent="-228600" algn="l" rtl="0" eaLnBrk="1" fontAlgn="base" hangingPunct="1">
              <a:spcBef>
                <a:spcPct val="20000"/>
              </a:spcBef>
              <a:spcAft>
                <a:spcPct val="0"/>
              </a:spcAft>
              <a:buSzPct val="65000"/>
              <a:buFont typeface="Wingdings" pitchFamily="2" charset="2"/>
              <a:buChar char="§"/>
              <a:defRPr sz="2800">
                <a:solidFill>
                  <a:schemeClr val="tx1"/>
                </a:solidFill>
                <a:latin typeface="Calibri" pitchFamily="34" charset="0"/>
              </a:defRPr>
            </a:lvl3pPr>
            <a:lvl4pPr marL="1428750" indent="-228600" algn="l" rtl="0" eaLnBrk="1" fontAlgn="base" hangingPunct="1">
              <a:spcBef>
                <a:spcPct val="20000"/>
              </a:spcBef>
              <a:spcAft>
                <a:spcPct val="0"/>
              </a:spcAft>
              <a:buChar char="–"/>
              <a:defRPr sz="2000">
                <a:solidFill>
                  <a:schemeClr val="tx1"/>
                </a:solidFill>
                <a:latin typeface="Calibri" pitchFamily="34" charset="0"/>
              </a:defRPr>
            </a:lvl4pPr>
            <a:lvl5pPr marL="1771650" indent="-228600" algn="l" rtl="0" eaLnBrk="1" fontAlgn="base" hangingPunct="1">
              <a:spcBef>
                <a:spcPct val="20000"/>
              </a:spcBef>
              <a:spcAft>
                <a:spcPct val="0"/>
              </a:spcAft>
              <a:buChar char="•"/>
              <a:defRPr sz="2000">
                <a:solidFill>
                  <a:schemeClr val="tx1"/>
                </a:solidFill>
                <a:latin typeface="Calibri" pitchFamily="34" charset="0"/>
              </a:defRPr>
            </a:lvl5pPr>
            <a:lvl6pPr marL="2228850" indent="-228600" algn="l" rtl="0" eaLnBrk="1" fontAlgn="base" hangingPunct="1">
              <a:spcBef>
                <a:spcPct val="20000"/>
              </a:spcBef>
              <a:spcAft>
                <a:spcPct val="0"/>
              </a:spcAft>
              <a:buChar char="•"/>
              <a:defRPr sz="1200">
                <a:solidFill>
                  <a:schemeClr val="tx1"/>
                </a:solidFill>
                <a:latin typeface="Times New Roman" pitchFamily="18" charset="0"/>
              </a:defRPr>
            </a:lvl6pPr>
            <a:lvl7pPr marL="2686050" indent="-228600" algn="l" rtl="0" eaLnBrk="1" fontAlgn="base" hangingPunct="1">
              <a:spcBef>
                <a:spcPct val="20000"/>
              </a:spcBef>
              <a:spcAft>
                <a:spcPct val="0"/>
              </a:spcAft>
              <a:buChar char="•"/>
              <a:defRPr sz="1200">
                <a:solidFill>
                  <a:schemeClr val="tx1"/>
                </a:solidFill>
                <a:latin typeface="Times New Roman" pitchFamily="18" charset="0"/>
              </a:defRPr>
            </a:lvl7pPr>
            <a:lvl8pPr marL="3143250" indent="-228600" algn="l" rtl="0" eaLnBrk="1" fontAlgn="base" hangingPunct="1">
              <a:spcBef>
                <a:spcPct val="20000"/>
              </a:spcBef>
              <a:spcAft>
                <a:spcPct val="0"/>
              </a:spcAft>
              <a:buChar char="•"/>
              <a:defRPr sz="1200">
                <a:solidFill>
                  <a:schemeClr val="tx1"/>
                </a:solidFill>
                <a:latin typeface="Times New Roman" pitchFamily="18" charset="0"/>
              </a:defRPr>
            </a:lvl8pPr>
            <a:lvl9pPr marL="3600450" indent="-228600" algn="l" rtl="0" eaLnBrk="1" fontAlgn="base" hangingPunct="1">
              <a:spcBef>
                <a:spcPct val="20000"/>
              </a:spcBef>
              <a:spcAft>
                <a:spcPct val="0"/>
              </a:spcAft>
              <a:buChar char="•"/>
              <a:defRPr sz="1200">
                <a:solidFill>
                  <a:schemeClr val="tx1"/>
                </a:solidFill>
                <a:latin typeface="Times New Roman" pitchFamily="18" charset="0"/>
              </a:defRPr>
            </a:lvl9pPr>
          </a:lstStyle>
          <a:p>
            <a:pPr>
              <a:defRPr/>
            </a:pPr>
            <a:r>
              <a:rPr lang="en-US" kern="0" dirty="0">
                <a:solidFill>
                  <a:srgbClr val="000000"/>
                </a:solidFill>
              </a:rPr>
              <a:t>It is not just advertising or selling</a:t>
            </a:r>
          </a:p>
          <a:p>
            <a:pPr>
              <a:defRPr/>
            </a:pPr>
            <a:r>
              <a:rPr lang="en-US" kern="0" dirty="0">
                <a:solidFill>
                  <a:srgbClr val="000000"/>
                </a:solidFill>
              </a:rPr>
              <a:t>Marketing is a strategic function</a:t>
            </a:r>
          </a:p>
          <a:p>
            <a:pPr>
              <a:defRPr/>
            </a:pPr>
            <a:r>
              <a:rPr lang="en-US" kern="0" dirty="0">
                <a:solidFill>
                  <a:srgbClr val="000000"/>
                </a:solidFill>
              </a:rPr>
              <a:t>Marketing plan linked to strategic vision</a:t>
            </a:r>
          </a:p>
          <a:p>
            <a:pPr>
              <a:defRPr/>
            </a:pPr>
            <a:r>
              <a:rPr lang="en-US" kern="0" dirty="0">
                <a:solidFill>
                  <a:srgbClr val="000000"/>
                </a:solidFill>
              </a:rPr>
              <a:t>Serves as customer-advocate</a:t>
            </a:r>
          </a:p>
        </p:txBody>
      </p:sp>
    </p:spTree>
    <p:extLst>
      <p:ext uri="{BB962C8B-B14F-4D97-AF65-F5344CB8AC3E}">
        <p14:creationId xmlns:p14="http://schemas.microsoft.com/office/powerpoint/2010/main" val="3139068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left)">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2"/>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762000" y="794658"/>
            <a:ext cx="8382000" cy="838200"/>
          </a:xfrm>
        </p:spPr>
        <p:txBody>
          <a:bodyPr/>
          <a:lstStyle/>
          <a:p>
            <a:pPr>
              <a:defRPr/>
            </a:pPr>
            <a:r>
              <a:rPr lang="en-US" sz="3200" b="1" dirty="0">
                <a:latin typeface="+mn-lt"/>
              </a:rPr>
              <a:t>MANUFACTURING</a:t>
            </a:r>
          </a:p>
        </p:txBody>
      </p:sp>
      <p:sp>
        <p:nvSpPr>
          <p:cNvPr id="22531" name="Rectangle 6"/>
          <p:cNvSpPr txBox="1">
            <a:spLocks noChangeArrowheads="1"/>
          </p:cNvSpPr>
          <p:nvPr/>
        </p:nvSpPr>
        <p:spPr bwMode="auto">
          <a:xfrm>
            <a:off x="762000" y="1632858"/>
            <a:ext cx="83820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085850" indent="-228600">
              <a:defRPr>
                <a:solidFill>
                  <a:schemeClr val="tx1"/>
                </a:solidFill>
                <a:latin typeface="Arial" panose="020B0604020202020204" pitchFamily="34" charset="0"/>
                <a:cs typeface="Arial" panose="020B0604020202020204" pitchFamily="34" charset="0"/>
              </a:defRPr>
            </a:lvl3pPr>
            <a:lvl4pPr marL="1428750" indent="-228600">
              <a:defRPr>
                <a:solidFill>
                  <a:schemeClr val="tx1"/>
                </a:solidFill>
                <a:latin typeface="Arial" panose="020B0604020202020204" pitchFamily="34" charset="0"/>
                <a:cs typeface="Arial" panose="020B0604020202020204" pitchFamily="34" charset="0"/>
              </a:defRPr>
            </a:lvl4pPr>
            <a:lvl5pPr marL="1771650" indent="-228600">
              <a:defRPr>
                <a:solidFill>
                  <a:schemeClr val="tx1"/>
                </a:solidFill>
                <a:latin typeface="Arial" panose="020B0604020202020204" pitchFamily="34" charset="0"/>
                <a:cs typeface="Arial" panose="020B0604020202020204" pitchFamily="34" charset="0"/>
              </a:defRPr>
            </a:lvl5pPr>
            <a:lvl6pPr marL="22288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6860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1432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6004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SzPct val="60000"/>
              <a:buFont typeface="Monotype Sorts"/>
              <a:buNone/>
            </a:pPr>
            <a:r>
              <a:rPr lang="en-US" altLang="en-US" sz="3200">
                <a:latin typeface="Calibri" panose="020F0502020204030204" pitchFamily="34" charset="0"/>
              </a:rPr>
              <a:t>Borrow/Recycle Materials</a:t>
            </a:r>
          </a:p>
          <a:p>
            <a:pPr eaLnBrk="1" hangingPunct="1">
              <a:buSzPct val="60000"/>
              <a:buFont typeface="Monotype Sorts"/>
              <a:buNone/>
            </a:pPr>
            <a:r>
              <a:rPr lang="en-US" altLang="en-US" sz="3200">
                <a:latin typeface="Calibri" panose="020F0502020204030204" pitchFamily="34" charset="0"/>
              </a:rPr>
              <a:t>	What already exists?</a:t>
            </a:r>
          </a:p>
          <a:p>
            <a:pPr eaLnBrk="1" hangingPunct="1">
              <a:buSzPct val="60000"/>
              <a:buFont typeface="Monotype Sorts"/>
              <a:buNone/>
            </a:pPr>
            <a:endParaRPr lang="en-US" altLang="en-US" sz="1200">
              <a:latin typeface="Calibri" panose="020F0502020204030204" pitchFamily="34" charset="0"/>
            </a:endParaRPr>
          </a:p>
          <a:p>
            <a:pPr eaLnBrk="1" hangingPunct="1">
              <a:buSzPct val="60000"/>
              <a:buFont typeface="Monotype Sorts"/>
              <a:buNone/>
            </a:pPr>
            <a:r>
              <a:rPr lang="en-US" altLang="en-US" sz="3200">
                <a:latin typeface="Calibri" panose="020F0502020204030204" pitchFamily="34" charset="0"/>
              </a:rPr>
              <a:t>Create New Materials</a:t>
            </a:r>
          </a:p>
          <a:p>
            <a:pPr eaLnBrk="1" hangingPunct="1">
              <a:buSzPct val="60000"/>
              <a:buFont typeface="Monotype Sorts"/>
              <a:buNone/>
            </a:pPr>
            <a:r>
              <a:rPr lang="en-US" altLang="en-US" sz="3200">
                <a:latin typeface="Calibri" panose="020F0502020204030204" pitchFamily="34" charset="0"/>
              </a:rPr>
              <a:t>	Tools, Staff, Content, Formats, etc.</a:t>
            </a:r>
          </a:p>
          <a:p>
            <a:pPr eaLnBrk="1" hangingPunct="1">
              <a:buSzPct val="60000"/>
              <a:buFont typeface="Monotype Sorts"/>
              <a:buNone/>
            </a:pPr>
            <a:endParaRPr lang="en-US" altLang="en-US" sz="1200">
              <a:latin typeface="Calibri" panose="020F0502020204030204" pitchFamily="34" charset="0"/>
            </a:endParaRPr>
          </a:p>
          <a:p>
            <a:pPr eaLnBrk="1" hangingPunct="1">
              <a:buSzPct val="60000"/>
              <a:buFont typeface="Monotype Sorts"/>
              <a:buNone/>
            </a:pPr>
            <a:r>
              <a:rPr lang="en-US" altLang="en-US" sz="3200">
                <a:latin typeface="Calibri" panose="020F0502020204030204" pitchFamily="34" charset="0"/>
              </a:rPr>
              <a:t>Build Relationships</a:t>
            </a:r>
          </a:p>
          <a:p>
            <a:pPr eaLnBrk="1" hangingPunct="1">
              <a:buSzPct val="60000"/>
              <a:buFont typeface="Monotype Sorts"/>
              <a:buNone/>
            </a:pPr>
            <a:r>
              <a:rPr lang="en-US" altLang="en-US" sz="3200">
                <a:latin typeface="Calibri" panose="020F0502020204030204" pitchFamily="34" charset="0"/>
              </a:rPr>
              <a:t>	Connect with media outlets</a:t>
            </a:r>
          </a:p>
          <a:p>
            <a:pPr eaLnBrk="1" hangingPunct="1">
              <a:buSzPct val="60000"/>
              <a:buFont typeface="Monotype Sorts"/>
              <a:buNone/>
            </a:pPr>
            <a:r>
              <a:rPr lang="en-US" altLang="en-US" sz="3200">
                <a:latin typeface="Calibri" panose="020F0502020204030204" pitchFamily="34" charset="0"/>
              </a:rPr>
              <a:t>	Explore new outlets</a:t>
            </a:r>
          </a:p>
          <a:p>
            <a:pPr eaLnBrk="1" hangingPunct="1">
              <a:buSzPct val="60000"/>
              <a:buFont typeface="Monotype Sorts"/>
              <a:buNone/>
            </a:pPr>
            <a:endParaRPr lang="en-US" altLang="en-US" sz="3200">
              <a:latin typeface="Calibri" panose="020F0502020204030204" pitchFamily="34" charset="0"/>
            </a:endParaRPr>
          </a:p>
          <a:p>
            <a:pPr eaLnBrk="1" hangingPunct="1">
              <a:spcBef>
                <a:spcPct val="20000"/>
              </a:spcBef>
              <a:buSzPct val="60000"/>
              <a:buFont typeface="Monotype Sorts"/>
              <a:buNone/>
            </a:pPr>
            <a:endParaRPr lang="en-US" altLang="en-US" sz="3200">
              <a:latin typeface="Calibri" panose="020F0502020204030204" pitchFamily="34" charset="0"/>
            </a:endParaRPr>
          </a:p>
        </p:txBody>
      </p:sp>
    </p:spTree>
    <p:extLst>
      <p:ext uri="{BB962C8B-B14F-4D97-AF65-F5344CB8AC3E}">
        <p14:creationId xmlns:p14="http://schemas.microsoft.com/office/powerpoint/2010/main" val="6634438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Effect transition="in" filter="wipe(left)">
                                      <p:cBhvr>
                                        <p:cTn id="7" dur="500"/>
                                        <p:tgtEl>
                                          <p:spTgt spid="22531">
                                            <p:txEl>
                                              <p:pRg st="0" end="0"/>
                                            </p:txEl>
                                          </p:spTgt>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22531">
                                            <p:txEl>
                                              <p:pRg st="1" end="1"/>
                                            </p:txEl>
                                          </p:spTgt>
                                        </p:tgtEl>
                                        <p:attrNameLst>
                                          <p:attrName>style.visibility</p:attrName>
                                        </p:attrNameLst>
                                      </p:cBhvr>
                                      <p:to>
                                        <p:strVal val="visible"/>
                                      </p:to>
                                    </p:set>
                                    <p:animEffect transition="in" filter="wipe(left)">
                                      <p:cBhvr>
                                        <p:cTn id="11" dur="500"/>
                                        <p:tgtEl>
                                          <p:spTgt spid="22531">
                                            <p:txEl>
                                              <p:pRg st="1" end="1"/>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22531">
                                            <p:txEl>
                                              <p:pRg st="3" end="3"/>
                                            </p:txEl>
                                          </p:spTgt>
                                        </p:tgtEl>
                                        <p:attrNameLst>
                                          <p:attrName>style.visibility</p:attrName>
                                        </p:attrNameLst>
                                      </p:cBhvr>
                                      <p:to>
                                        <p:strVal val="visible"/>
                                      </p:to>
                                    </p:set>
                                    <p:animEffect transition="in" filter="wipe(left)">
                                      <p:cBhvr>
                                        <p:cTn id="16" dur="500"/>
                                        <p:tgtEl>
                                          <p:spTgt spid="22531">
                                            <p:txEl>
                                              <p:pRg st="3" end="3"/>
                                            </p:txEl>
                                          </p:spTgt>
                                        </p:tgtEl>
                                      </p:cBhvr>
                                    </p:animEffect>
                                  </p:childTnLst>
                                </p:cTn>
                              </p:par>
                            </p:childTnLst>
                          </p:cTn>
                        </p:par>
                        <p:par>
                          <p:cTn id="17" fill="hold" nodeType="afterGroup">
                            <p:stCondLst>
                              <p:cond delay="500"/>
                            </p:stCondLst>
                            <p:childTnLst>
                              <p:par>
                                <p:cTn id="18" presetID="22" presetClass="entr" presetSubtype="8" fill="hold" nodeType="afterEffect">
                                  <p:stCondLst>
                                    <p:cond delay="0"/>
                                  </p:stCondLst>
                                  <p:childTnLst>
                                    <p:set>
                                      <p:cBhvr>
                                        <p:cTn id="19" dur="1" fill="hold">
                                          <p:stCondLst>
                                            <p:cond delay="0"/>
                                          </p:stCondLst>
                                        </p:cTn>
                                        <p:tgtEl>
                                          <p:spTgt spid="22531">
                                            <p:txEl>
                                              <p:pRg st="4" end="4"/>
                                            </p:txEl>
                                          </p:spTgt>
                                        </p:tgtEl>
                                        <p:attrNameLst>
                                          <p:attrName>style.visibility</p:attrName>
                                        </p:attrNameLst>
                                      </p:cBhvr>
                                      <p:to>
                                        <p:strVal val="visible"/>
                                      </p:to>
                                    </p:set>
                                    <p:animEffect transition="in" filter="wipe(left)">
                                      <p:cBhvr>
                                        <p:cTn id="20" dur="500"/>
                                        <p:tgtEl>
                                          <p:spTgt spid="22531">
                                            <p:txEl>
                                              <p:pRg st="4" end="4"/>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22531">
                                            <p:txEl>
                                              <p:pRg st="6" end="6"/>
                                            </p:txEl>
                                          </p:spTgt>
                                        </p:tgtEl>
                                        <p:attrNameLst>
                                          <p:attrName>style.visibility</p:attrName>
                                        </p:attrNameLst>
                                      </p:cBhvr>
                                      <p:to>
                                        <p:strVal val="visible"/>
                                      </p:to>
                                    </p:set>
                                    <p:animEffect transition="in" filter="wipe(left)">
                                      <p:cBhvr>
                                        <p:cTn id="25" dur="500"/>
                                        <p:tgtEl>
                                          <p:spTgt spid="22531">
                                            <p:txEl>
                                              <p:pRg st="6" end="6"/>
                                            </p:txEl>
                                          </p:spTgt>
                                        </p:tgtEl>
                                      </p:cBhvr>
                                    </p:animEffect>
                                  </p:childTnLst>
                                </p:cTn>
                              </p:par>
                            </p:childTnLst>
                          </p:cTn>
                        </p:par>
                        <p:par>
                          <p:cTn id="26" fill="hold" nodeType="afterGroup">
                            <p:stCondLst>
                              <p:cond delay="500"/>
                            </p:stCondLst>
                            <p:childTnLst>
                              <p:par>
                                <p:cTn id="27" presetID="22" presetClass="entr" presetSubtype="8" fill="hold" nodeType="afterEffect">
                                  <p:stCondLst>
                                    <p:cond delay="0"/>
                                  </p:stCondLst>
                                  <p:childTnLst>
                                    <p:set>
                                      <p:cBhvr>
                                        <p:cTn id="28" dur="1" fill="hold">
                                          <p:stCondLst>
                                            <p:cond delay="0"/>
                                          </p:stCondLst>
                                        </p:cTn>
                                        <p:tgtEl>
                                          <p:spTgt spid="22531">
                                            <p:txEl>
                                              <p:pRg st="7" end="7"/>
                                            </p:txEl>
                                          </p:spTgt>
                                        </p:tgtEl>
                                        <p:attrNameLst>
                                          <p:attrName>style.visibility</p:attrName>
                                        </p:attrNameLst>
                                      </p:cBhvr>
                                      <p:to>
                                        <p:strVal val="visible"/>
                                      </p:to>
                                    </p:set>
                                    <p:animEffect transition="in" filter="wipe(left)">
                                      <p:cBhvr>
                                        <p:cTn id="29" dur="500"/>
                                        <p:tgtEl>
                                          <p:spTgt spid="22531">
                                            <p:txEl>
                                              <p:pRg st="7" end="7"/>
                                            </p:txEl>
                                          </p:spTgt>
                                        </p:tgtEl>
                                      </p:cBhvr>
                                    </p:animEffect>
                                  </p:childTnLst>
                                </p:cTn>
                              </p:par>
                            </p:childTnLst>
                          </p:cTn>
                        </p:par>
                        <p:par>
                          <p:cTn id="30" fill="hold" nodeType="afterGroup">
                            <p:stCondLst>
                              <p:cond delay="1000"/>
                            </p:stCondLst>
                            <p:childTnLst>
                              <p:par>
                                <p:cTn id="31" presetID="22" presetClass="entr" presetSubtype="8" fill="hold" nodeType="afterEffect">
                                  <p:stCondLst>
                                    <p:cond delay="0"/>
                                  </p:stCondLst>
                                  <p:childTnLst>
                                    <p:set>
                                      <p:cBhvr>
                                        <p:cTn id="32" dur="1" fill="hold">
                                          <p:stCondLst>
                                            <p:cond delay="0"/>
                                          </p:stCondLst>
                                        </p:cTn>
                                        <p:tgtEl>
                                          <p:spTgt spid="22531">
                                            <p:txEl>
                                              <p:pRg st="8" end="8"/>
                                            </p:txEl>
                                          </p:spTgt>
                                        </p:tgtEl>
                                        <p:attrNameLst>
                                          <p:attrName>style.visibility</p:attrName>
                                        </p:attrNameLst>
                                      </p:cBhvr>
                                      <p:to>
                                        <p:strVal val="visible"/>
                                      </p:to>
                                    </p:set>
                                    <p:animEffect transition="in" filter="wipe(left)">
                                      <p:cBhvr>
                                        <p:cTn id="33" dur="500"/>
                                        <p:tgtEl>
                                          <p:spTgt spid="2253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762000" y="1219200"/>
            <a:ext cx="8382000" cy="838200"/>
          </a:xfrm>
        </p:spPr>
        <p:txBody>
          <a:bodyPr/>
          <a:lstStyle/>
          <a:p>
            <a:pPr>
              <a:defRPr/>
            </a:pPr>
            <a:r>
              <a:rPr lang="en-US" sz="3200" dirty="0">
                <a:latin typeface="+mn-lt"/>
              </a:rPr>
              <a:t>Modify Recycled materials</a:t>
            </a:r>
          </a:p>
        </p:txBody>
      </p:sp>
      <p:sp>
        <p:nvSpPr>
          <p:cNvPr id="29699" name="Rectangle 6"/>
          <p:cNvSpPr txBox="1">
            <a:spLocks noChangeArrowheads="1"/>
          </p:cNvSpPr>
          <p:nvPr/>
        </p:nvSpPr>
        <p:spPr bwMode="auto">
          <a:xfrm>
            <a:off x="762000" y="2052638"/>
            <a:ext cx="7848600" cy="200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085850" indent="-228600">
              <a:defRPr>
                <a:solidFill>
                  <a:schemeClr val="tx1"/>
                </a:solidFill>
                <a:latin typeface="Arial" panose="020B0604020202020204" pitchFamily="34" charset="0"/>
                <a:cs typeface="Arial" panose="020B0604020202020204" pitchFamily="34" charset="0"/>
              </a:defRPr>
            </a:lvl3pPr>
            <a:lvl4pPr marL="1428750" indent="-228600">
              <a:defRPr>
                <a:solidFill>
                  <a:schemeClr val="tx1"/>
                </a:solidFill>
                <a:latin typeface="Arial" panose="020B0604020202020204" pitchFamily="34" charset="0"/>
                <a:cs typeface="Arial" panose="020B0604020202020204" pitchFamily="34" charset="0"/>
              </a:defRPr>
            </a:lvl4pPr>
            <a:lvl5pPr marL="1771650" indent="-228600">
              <a:defRPr>
                <a:solidFill>
                  <a:schemeClr val="tx1"/>
                </a:solidFill>
                <a:latin typeface="Arial" panose="020B0604020202020204" pitchFamily="34" charset="0"/>
                <a:cs typeface="Arial" panose="020B0604020202020204" pitchFamily="34" charset="0"/>
              </a:defRPr>
            </a:lvl5pPr>
            <a:lvl6pPr marL="22288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6860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1432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6004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SzPct val="60000"/>
              <a:buFont typeface="Monotype Sorts"/>
              <a:buNone/>
            </a:pPr>
            <a:r>
              <a:rPr lang="en-US" altLang="en-US" sz="3200">
                <a:latin typeface="Calibri" panose="020F0502020204030204" pitchFamily="34" charset="0"/>
              </a:rPr>
              <a:t>You don’t need to reinvent.</a:t>
            </a:r>
          </a:p>
          <a:p>
            <a:pPr eaLnBrk="1" hangingPunct="1">
              <a:buSzPct val="60000"/>
              <a:buFont typeface="Monotype Sorts"/>
              <a:buNone/>
            </a:pPr>
            <a:r>
              <a:rPr lang="en-US" altLang="en-US" sz="3200">
                <a:latin typeface="Calibri" panose="020F0502020204030204" pitchFamily="34" charset="0"/>
              </a:rPr>
              <a:t>	Add local contact information</a:t>
            </a:r>
          </a:p>
          <a:p>
            <a:pPr eaLnBrk="1" hangingPunct="1">
              <a:buSzPct val="60000"/>
              <a:buFont typeface="Monotype Sorts"/>
              <a:buNone/>
            </a:pPr>
            <a:r>
              <a:rPr lang="en-US" altLang="en-US" sz="3200">
                <a:latin typeface="Calibri" panose="020F0502020204030204" pitchFamily="34" charset="0"/>
              </a:rPr>
              <a:t>	substitute a local photos</a:t>
            </a:r>
          </a:p>
          <a:p>
            <a:pPr eaLnBrk="1" hangingPunct="1">
              <a:buSzPct val="60000"/>
              <a:buFont typeface="Monotype Sorts"/>
              <a:buNone/>
            </a:pPr>
            <a:r>
              <a:rPr lang="en-US" altLang="en-US" sz="3200">
                <a:latin typeface="Calibri" panose="020F0502020204030204" pitchFamily="34" charset="0"/>
              </a:rPr>
              <a:t>	Recycle text into your own creations</a:t>
            </a:r>
          </a:p>
          <a:p>
            <a:pPr eaLnBrk="1" hangingPunct="1">
              <a:buSzPct val="60000"/>
              <a:buFont typeface="Monotype Sorts"/>
              <a:buNone/>
            </a:pPr>
            <a:endParaRPr lang="en-US" altLang="en-US" sz="3200">
              <a:latin typeface="Calibri" panose="020F0502020204030204" pitchFamily="34" charset="0"/>
            </a:endParaRPr>
          </a:p>
          <a:p>
            <a:pPr eaLnBrk="1" hangingPunct="1">
              <a:spcBef>
                <a:spcPct val="20000"/>
              </a:spcBef>
              <a:buSzPct val="60000"/>
              <a:buFont typeface="Monotype Sorts"/>
              <a:buNone/>
            </a:pPr>
            <a:endParaRPr lang="en-US" altLang="en-US" sz="3200">
              <a:latin typeface="Calibri" panose="020F0502020204030204" pitchFamily="34" charset="0"/>
            </a:endParaRPr>
          </a:p>
        </p:txBody>
      </p:sp>
      <p:sp>
        <p:nvSpPr>
          <p:cNvPr id="32773" name="TextBox 2"/>
          <p:cNvSpPr txBox="1">
            <a:spLocks noChangeArrowheads="1"/>
          </p:cNvSpPr>
          <p:nvPr/>
        </p:nvSpPr>
        <p:spPr bwMode="auto">
          <a:xfrm>
            <a:off x="5562600" y="4314825"/>
            <a:ext cx="31242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1600" b="1">
                <a:latin typeface="Arial Narrow" panose="020B0606020202030204" pitchFamily="34" charset="0"/>
              </a:rPr>
              <a:t>Somewhere Bay Power Squadron</a:t>
            </a:r>
          </a:p>
          <a:p>
            <a:pPr algn="ctr"/>
            <a:r>
              <a:rPr lang="en-US" altLang="en-US" sz="1600" b="1">
                <a:latin typeface="Arial Narrow" panose="020B0606020202030204" pitchFamily="34" charset="0"/>
              </a:rPr>
              <a:t>1914 Bay Road</a:t>
            </a:r>
          </a:p>
          <a:p>
            <a:pPr algn="ctr"/>
            <a:r>
              <a:rPr lang="en-US" altLang="en-US" sz="1600" b="1">
                <a:latin typeface="Arial Narrow" panose="020B0606020202030204" pitchFamily="34" charset="0"/>
              </a:rPr>
              <a:t>Somewhere Bay, USA</a:t>
            </a:r>
          </a:p>
          <a:p>
            <a:pPr algn="ctr"/>
            <a:r>
              <a:rPr lang="en-US" altLang="en-US" sz="1600" b="1">
                <a:latin typeface="Arial Narrow" panose="020B0606020202030204" pitchFamily="34" charset="0"/>
              </a:rPr>
              <a:t>1-800-Some-Bay</a:t>
            </a:r>
          </a:p>
          <a:p>
            <a:pPr algn="ctr"/>
            <a:r>
              <a:rPr lang="en-US" altLang="en-US" sz="1600" b="1">
                <a:latin typeface="Arial Narrow" panose="020B0606020202030204" pitchFamily="34" charset="0"/>
              </a:rPr>
              <a:t>somewherebay@usps.org</a:t>
            </a:r>
          </a:p>
        </p:txBody>
      </p:sp>
      <p:pic>
        <p:nvPicPr>
          <p:cNvPr id="2" name="Picture 1"/>
          <p:cNvPicPr>
            <a:picLocks noChangeAspect="1"/>
          </p:cNvPicPr>
          <p:nvPr/>
        </p:nvPicPr>
        <p:blipFill>
          <a:blip r:embed="rId2"/>
          <a:stretch>
            <a:fillRect/>
          </a:stretch>
        </p:blipFill>
        <p:spPr>
          <a:xfrm>
            <a:off x="7040563" y="2144713"/>
            <a:ext cx="1933575" cy="1492250"/>
          </a:xfrm>
          <a:prstGeom prst="rect">
            <a:avLst/>
          </a:prstGeom>
          <a:ln>
            <a:solidFill>
              <a:schemeClr val="tx1"/>
            </a:solidFill>
          </a:ln>
          <a:effectLst>
            <a:outerShdw blurRad="50800" dist="38100" dir="2700000" algn="tl" rotWithShape="0">
              <a:prstClr val="black">
                <a:alpha val="40000"/>
              </a:prstClr>
            </a:outerShdw>
          </a:effectLst>
        </p:spPr>
      </p:pic>
      <p:cxnSp>
        <p:nvCxnSpPr>
          <p:cNvPr id="3" name="Straight Arrow Connector 2"/>
          <p:cNvCxnSpPr/>
          <p:nvPr/>
        </p:nvCxnSpPr>
        <p:spPr>
          <a:xfrm flipV="1">
            <a:off x="8007350" y="2976563"/>
            <a:ext cx="0" cy="1290637"/>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Rounded Rectangle 3"/>
          <p:cNvSpPr/>
          <p:nvPr/>
        </p:nvSpPr>
        <p:spPr>
          <a:xfrm>
            <a:off x="5638800" y="4267200"/>
            <a:ext cx="2971800" cy="137160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1113592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2773"/>
                                        </p:tgtEl>
                                        <p:attrNameLst>
                                          <p:attrName>style.visibility</p:attrName>
                                        </p:attrNameLst>
                                      </p:cBhvr>
                                      <p:to>
                                        <p:strVal val="visible"/>
                                      </p:to>
                                    </p:set>
                                    <p:anim calcmode="lin" valueType="num">
                                      <p:cBhvr>
                                        <p:cTn id="7" dur="500" fill="hold"/>
                                        <p:tgtEl>
                                          <p:spTgt spid="32773"/>
                                        </p:tgtEl>
                                        <p:attrNameLst>
                                          <p:attrName>ppt_w</p:attrName>
                                        </p:attrNameLst>
                                      </p:cBhvr>
                                      <p:tavLst>
                                        <p:tav tm="0">
                                          <p:val>
                                            <p:fltVal val="0"/>
                                          </p:val>
                                        </p:tav>
                                        <p:tav tm="100000">
                                          <p:val>
                                            <p:strVal val="#ppt_w"/>
                                          </p:val>
                                        </p:tav>
                                      </p:tavLst>
                                    </p:anim>
                                    <p:anim calcmode="lin" valueType="num">
                                      <p:cBhvr>
                                        <p:cTn id="8" dur="500" fill="hold"/>
                                        <p:tgtEl>
                                          <p:spTgt spid="32773"/>
                                        </p:tgtEl>
                                        <p:attrNameLst>
                                          <p:attrName>ppt_h</p:attrName>
                                        </p:attrNameLst>
                                      </p:cBhvr>
                                      <p:tavLst>
                                        <p:tav tm="0">
                                          <p:val>
                                            <p:fltVal val="0"/>
                                          </p:val>
                                        </p:tav>
                                        <p:tav tm="100000">
                                          <p:val>
                                            <p:strVal val="#ppt_h"/>
                                          </p:val>
                                        </p:tav>
                                      </p:tavLst>
                                    </p:anim>
                                    <p:animEffect transition="in" filter="fade">
                                      <p:cBhvr>
                                        <p:cTn id="9" dur="500"/>
                                        <p:tgtEl>
                                          <p:spTgt spid="327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762000" y="639536"/>
            <a:ext cx="8382000" cy="838200"/>
          </a:xfrm>
        </p:spPr>
        <p:txBody>
          <a:bodyPr/>
          <a:lstStyle/>
          <a:p>
            <a:pPr>
              <a:defRPr/>
            </a:pPr>
            <a:r>
              <a:rPr lang="en-US" sz="3200" dirty="0">
                <a:latin typeface="+mn-lt"/>
              </a:rPr>
              <a:t>Create Your Own – Raw Materials</a:t>
            </a:r>
          </a:p>
        </p:txBody>
      </p:sp>
      <p:sp>
        <p:nvSpPr>
          <p:cNvPr id="33795" name="Rectangle 6"/>
          <p:cNvSpPr txBox="1">
            <a:spLocks noChangeArrowheads="1"/>
          </p:cNvSpPr>
          <p:nvPr/>
        </p:nvSpPr>
        <p:spPr bwMode="auto">
          <a:xfrm>
            <a:off x="762000" y="1401536"/>
            <a:ext cx="7848600" cy="434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085850" indent="-228600">
              <a:defRPr>
                <a:solidFill>
                  <a:schemeClr val="tx1"/>
                </a:solidFill>
                <a:latin typeface="Arial" panose="020B0604020202020204" pitchFamily="34" charset="0"/>
                <a:cs typeface="Arial" panose="020B0604020202020204" pitchFamily="34" charset="0"/>
              </a:defRPr>
            </a:lvl3pPr>
            <a:lvl4pPr marL="1428750" indent="-228600">
              <a:defRPr>
                <a:solidFill>
                  <a:schemeClr val="tx1"/>
                </a:solidFill>
                <a:latin typeface="Arial" panose="020B0604020202020204" pitchFamily="34" charset="0"/>
                <a:cs typeface="Arial" panose="020B0604020202020204" pitchFamily="34" charset="0"/>
              </a:defRPr>
            </a:lvl4pPr>
            <a:lvl5pPr marL="1771650" indent="-228600">
              <a:defRPr>
                <a:solidFill>
                  <a:schemeClr val="tx1"/>
                </a:solidFill>
                <a:latin typeface="Arial" panose="020B0604020202020204" pitchFamily="34" charset="0"/>
                <a:cs typeface="Arial" panose="020B0604020202020204" pitchFamily="34" charset="0"/>
              </a:defRPr>
            </a:lvl5pPr>
            <a:lvl6pPr marL="22288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6860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1432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6004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SzPct val="60000"/>
              <a:buFont typeface="Monotype Sorts"/>
              <a:buNone/>
            </a:pPr>
            <a:r>
              <a:rPr lang="en-US" altLang="en-US" sz="3200">
                <a:latin typeface="Calibri" panose="020F0502020204030204" pitchFamily="34" charset="0"/>
              </a:rPr>
              <a:t>Photos and Graphics</a:t>
            </a:r>
          </a:p>
          <a:p>
            <a:pPr eaLnBrk="1" hangingPunct="1">
              <a:buSzPct val="60000"/>
              <a:buFont typeface="Monotype Sorts"/>
              <a:buNone/>
            </a:pPr>
            <a:r>
              <a:rPr lang="en-US" altLang="en-US" sz="3200">
                <a:latin typeface="Calibri" panose="020F0502020204030204" pitchFamily="34" charset="0"/>
              </a:rPr>
              <a:t>	Use Royalty Free (from USPS and others)</a:t>
            </a:r>
          </a:p>
          <a:p>
            <a:pPr eaLnBrk="1" hangingPunct="1">
              <a:buSzPct val="60000"/>
            </a:pPr>
            <a:r>
              <a:rPr lang="en-US" altLang="en-US" sz="3200">
                <a:solidFill>
                  <a:srgbClr val="000000"/>
                </a:solidFill>
                <a:latin typeface="Calibri" panose="020F0502020204030204" pitchFamily="34" charset="0"/>
              </a:rPr>
              <a:t>	If not, get permission (in writing) to use</a:t>
            </a:r>
            <a:endParaRPr lang="en-US" altLang="en-US" sz="3200">
              <a:latin typeface="Calibri" panose="020F0502020204030204" pitchFamily="34" charset="0"/>
            </a:endParaRPr>
          </a:p>
          <a:p>
            <a:pPr eaLnBrk="1" hangingPunct="1">
              <a:buSzPct val="60000"/>
              <a:buFont typeface="Monotype Sorts"/>
              <a:buNone/>
            </a:pPr>
            <a:r>
              <a:rPr lang="en-US" altLang="en-US" sz="3200">
                <a:latin typeface="Calibri" panose="020F0502020204030204" pitchFamily="34" charset="0"/>
              </a:rPr>
              <a:t>	Use your own</a:t>
            </a:r>
          </a:p>
          <a:p>
            <a:pPr eaLnBrk="1" hangingPunct="1">
              <a:buSzPct val="60000"/>
              <a:buFont typeface="Monotype Sorts"/>
              <a:buNone/>
            </a:pPr>
            <a:r>
              <a:rPr lang="en-US" altLang="en-US" sz="3200">
                <a:latin typeface="Calibri" panose="020F0502020204030204" pitchFamily="34" charset="0"/>
              </a:rPr>
              <a:t>	Get permission from people in photos</a:t>
            </a:r>
          </a:p>
          <a:p>
            <a:pPr eaLnBrk="1" hangingPunct="1">
              <a:buSzPct val="60000"/>
              <a:buFont typeface="Monotype Sorts"/>
              <a:buNone/>
            </a:pPr>
            <a:endParaRPr lang="en-US" altLang="en-US" sz="1200">
              <a:latin typeface="Calibri" panose="020F0502020204030204" pitchFamily="34" charset="0"/>
            </a:endParaRPr>
          </a:p>
          <a:p>
            <a:pPr eaLnBrk="1" hangingPunct="1">
              <a:buSzPct val="60000"/>
              <a:buFont typeface="Monotype Sorts"/>
              <a:buNone/>
            </a:pPr>
            <a:r>
              <a:rPr lang="en-US" altLang="en-US" sz="3200">
                <a:latin typeface="Calibri" panose="020F0502020204030204" pitchFamily="34" charset="0"/>
              </a:rPr>
              <a:t>Text, Logos, Slogans, Tag Lines</a:t>
            </a:r>
          </a:p>
          <a:p>
            <a:pPr eaLnBrk="1" hangingPunct="1">
              <a:buSzPct val="60000"/>
              <a:buFont typeface="Monotype Sorts"/>
              <a:buNone/>
            </a:pPr>
            <a:r>
              <a:rPr lang="en-US" altLang="en-US" sz="3200">
                <a:latin typeface="Calibri" panose="020F0502020204030204" pitchFamily="34" charset="0"/>
              </a:rPr>
              <a:t>	Materials available from USPS</a:t>
            </a:r>
          </a:p>
          <a:p>
            <a:pPr eaLnBrk="1" hangingPunct="1">
              <a:buSzPct val="60000"/>
              <a:buFont typeface="Monotype Sorts"/>
              <a:buNone/>
            </a:pPr>
            <a:r>
              <a:rPr lang="en-US" altLang="en-US" sz="3200">
                <a:latin typeface="Calibri" panose="020F0502020204030204" pitchFamily="34" charset="0"/>
              </a:rPr>
              <a:t>	Adjust text for local appeal if needed</a:t>
            </a:r>
          </a:p>
          <a:p>
            <a:pPr algn="ctr" eaLnBrk="1" hangingPunct="1">
              <a:buSzPct val="60000"/>
              <a:buFont typeface="Monotype Sorts"/>
              <a:buNone/>
            </a:pPr>
            <a:endParaRPr lang="en-US" altLang="en-US" sz="3200">
              <a:latin typeface="Calibri" panose="020F0502020204030204" pitchFamily="34" charset="0"/>
            </a:endParaRPr>
          </a:p>
          <a:p>
            <a:pPr algn="ctr" eaLnBrk="1" hangingPunct="1">
              <a:spcBef>
                <a:spcPct val="20000"/>
              </a:spcBef>
              <a:buSzPct val="60000"/>
              <a:buFont typeface="Monotype Sorts"/>
              <a:buNone/>
            </a:pPr>
            <a:endParaRPr lang="en-US" altLang="en-US" sz="3200">
              <a:latin typeface="Calibri" panose="020F0502020204030204" pitchFamily="34" charset="0"/>
            </a:endParaRPr>
          </a:p>
        </p:txBody>
      </p:sp>
    </p:spTree>
    <p:extLst>
      <p:ext uri="{BB962C8B-B14F-4D97-AF65-F5344CB8AC3E}">
        <p14:creationId xmlns:p14="http://schemas.microsoft.com/office/powerpoint/2010/main" val="8045287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animEffect transition="in" filter="wipe(left)">
                                      <p:cBhvr>
                                        <p:cTn id="7" dur="500"/>
                                        <p:tgtEl>
                                          <p:spTgt spid="33795">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33795">
                                            <p:txEl>
                                              <p:pRg st="1" end="1"/>
                                            </p:txEl>
                                          </p:spTgt>
                                        </p:tgtEl>
                                        <p:attrNameLst>
                                          <p:attrName>style.visibility</p:attrName>
                                        </p:attrNameLst>
                                      </p:cBhvr>
                                      <p:to>
                                        <p:strVal val="visible"/>
                                      </p:to>
                                    </p:set>
                                    <p:animEffect transition="in" filter="wipe(left)">
                                      <p:cBhvr>
                                        <p:cTn id="10" dur="500"/>
                                        <p:tgtEl>
                                          <p:spTgt spid="33795">
                                            <p:txEl>
                                              <p:pRg st="1" end="1"/>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33795">
                                            <p:txEl>
                                              <p:pRg st="2" end="2"/>
                                            </p:txEl>
                                          </p:spTgt>
                                        </p:tgtEl>
                                        <p:attrNameLst>
                                          <p:attrName>style.visibility</p:attrName>
                                        </p:attrNameLst>
                                      </p:cBhvr>
                                      <p:to>
                                        <p:strVal val="visible"/>
                                      </p:to>
                                    </p:set>
                                    <p:animEffect transition="in" filter="wipe(left)">
                                      <p:cBhvr>
                                        <p:cTn id="13" dur="500"/>
                                        <p:tgtEl>
                                          <p:spTgt spid="33795">
                                            <p:txEl>
                                              <p:pRg st="2" end="2"/>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33795">
                                            <p:txEl>
                                              <p:pRg st="3" end="3"/>
                                            </p:txEl>
                                          </p:spTgt>
                                        </p:tgtEl>
                                        <p:attrNameLst>
                                          <p:attrName>style.visibility</p:attrName>
                                        </p:attrNameLst>
                                      </p:cBhvr>
                                      <p:to>
                                        <p:strVal val="visible"/>
                                      </p:to>
                                    </p:set>
                                    <p:animEffect transition="in" filter="wipe(left)">
                                      <p:cBhvr>
                                        <p:cTn id="16" dur="500"/>
                                        <p:tgtEl>
                                          <p:spTgt spid="33795">
                                            <p:txEl>
                                              <p:pRg st="3" end="3"/>
                                            </p:txEl>
                                          </p:spTgt>
                                        </p:tgtEl>
                                      </p:cBhvr>
                                    </p:animEffect>
                                  </p:childTnLst>
                                </p:cTn>
                              </p:par>
                              <p:par>
                                <p:cTn id="17" presetID="22" presetClass="entr" presetSubtype="8" fill="hold" nodeType="withEffect">
                                  <p:stCondLst>
                                    <p:cond delay="0"/>
                                  </p:stCondLst>
                                  <p:childTnLst>
                                    <p:set>
                                      <p:cBhvr>
                                        <p:cTn id="18" dur="1" fill="hold">
                                          <p:stCondLst>
                                            <p:cond delay="0"/>
                                          </p:stCondLst>
                                        </p:cTn>
                                        <p:tgtEl>
                                          <p:spTgt spid="33795">
                                            <p:txEl>
                                              <p:pRg st="4" end="4"/>
                                            </p:txEl>
                                          </p:spTgt>
                                        </p:tgtEl>
                                        <p:attrNameLst>
                                          <p:attrName>style.visibility</p:attrName>
                                        </p:attrNameLst>
                                      </p:cBhvr>
                                      <p:to>
                                        <p:strVal val="visible"/>
                                      </p:to>
                                    </p:set>
                                    <p:animEffect transition="in" filter="wipe(left)">
                                      <p:cBhvr>
                                        <p:cTn id="19" dur="500"/>
                                        <p:tgtEl>
                                          <p:spTgt spid="33795">
                                            <p:txEl>
                                              <p:pRg st="4" end="4"/>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nodeType="clickEffect">
                                  <p:stCondLst>
                                    <p:cond delay="0"/>
                                  </p:stCondLst>
                                  <p:childTnLst>
                                    <p:set>
                                      <p:cBhvr>
                                        <p:cTn id="23" dur="1" fill="hold">
                                          <p:stCondLst>
                                            <p:cond delay="0"/>
                                          </p:stCondLst>
                                        </p:cTn>
                                        <p:tgtEl>
                                          <p:spTgt spid="33795">
                                            <p:txEl>
                                              <p:pRg st="6" end="6"/>
                                            </p:txEl>
                                          </p:spTgt>
                                        </p:tgtEl>
                                        <p:attrNameLst>
                                          <p:attrName>style.visibility</p:attrName>
                                        </p:attrNameLst>
                                      </p:cBhvr>
                                      <p:to>
                                        <p:strVal val="visible"/>
                                      </p:to>
                                    </p:set>
                                    <p:animEffect transition="in" filter="wipe(left)">
                                      <p:cBhvr>
                                        <p:cTn id="24" dur="500"/>
                                        <p:tgtEl>
                                          <p:spTgt spid="33795">
                                            <p:txEl>
                                              <p:pRg st="6" end="6"/>
                                            </p:txEl>
                                          </p:spTgt>
                                        </p:tgtEl>
                                      </p:cBhvr>
                                    </p:animEffect>
                                  </p:childTnLst>
                                </p:cTn>
                              </p:par>
                              <p:par>
                                <p:cTn id="25" presetID="22" presetClass="entr" presetSubtype="8" fill="hold" nodeType="withEffect">
                                  <p:stCondLst>
                                    <p:cond delay="0"/>
                                  </p:stCondLst>
                                  <p:childTnLst>
                                    <p:set>
                                      <p:cBhvr>
                                        <p:cTn id="26" dur="1" fill="hold">
                                          <p:stCondLst>
                                            <p:cond delay="0"/>
                                          </p:stCondLst>
                                        </p:cTn>
                                        <p:tgtEl>
                                          <p:spTgt spid="33795">
                                            <p:txEl>
                                              <p:pRg st="7" end="7"/>
                                            </p:txEl>
                                          </p:spTgt>
                                        </p:tgtEl>
                                        <p:attrNameLst>
                                          <p:attrName>style.visibility</p:attrName>
                                        </p:attrNameLst>
                                      </p:cBhvr>
                                      <p:to>
                                        <p:strVal val="visible"/>
                                      </p:to>
                                    </p:set>
                                    <p:animEffect transition="in" filter="wipe(left)">
                                      <p:cBhvr>
                                        <p:cTn id="27" dur="500"/>
                                        <p:tgtEl>
                                          <p:spTgt spid="33795">
                                            <p:txEl>
                                              <p:pRg st="7" end="7"/>
                                            </p:txEl>
                                          </p:spTgt>
                                        </p:tgtEl>
                                      </p:cBhvr>
                                    </p:animEffect>
                                  </p:childTnLst>
                                </p:cTn>
                              </p:par>
                              <p:par>
                                <p:cTn id="28" presetID="22" presetClass="entr" presetSubtype="8" fill="hold" nodeType="withEffect">
                                  <p:stCondLst>
                                    <p:cond delay="0"/>
                                  </p:stCondLst>
                                  <p:childTnLst>
                                    <p:set>
                                      <p:cBhvr>
                                        <p:cTn id="29" dur="1" fill="hold">
                                          <p:stCondLst>
                                            <p:cond delay="0"/>
                                          </p:stCondLst>
                                        </p:cTn>
                                        <p:tgtEl>
                                          <p:spTgt spid="33795">
                                            <p:txEl>
                                              <p:pRg st="8" end="8"/>
                                            </p:txEl>
                                          </p:spTgt>
                                        </p:tgtEl>
                                        <p:attrNameLst>
                                          <p:attrName>style.visibility</p:attrName>
                                        </p:attrNameLst>
                                      </p:cBhvr>
                                      <p:to>
                                        <p:strVal val="visible"/>
                                      </p:to>
                                    </p:set>
                                    <p:animEffect transition="in" filter="wipe(left)">
                                      <p:cBhvr>
                                        <p:cTn id="30" dur="500"/>
                                        <p:tgtEl>
                                          <p:spTgt spid="3379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762000" y="1219200"/>
            <a:ext cx="8382000" cy="838200"/>
          </a:xfrm>
        </p:spPr>
        <p:txBody>
          <a:bodyPr/>
          <a:lstStyle/>
          <a:p>
            <a:pPr>
              <a:defRPr/>
            </a:pPr>
            <a:r>
              <a:rPr lang="en-US" sz="3200" dirty="0">
                <a:latin typeface="+mn-lt"/>
              </a:rPr>
              <a:t>Create Your Own – Machinery/Software</a:t>
            </a:r>
          </a:p>
        </p:txBody>
      </p:sp>
      <p:sp>
        <p:nvSpPr>
          <p:cNvPr id="34819" name="Rectangle 6"/>
          <p:cNvSpPr txBox="1">
            <a:spLocks noChangeArrowheads="1"/>
          </p:cNvSpPr>
          <p:nvPr/>
        </p:nvSpPr>
        <p:spPr bwMode="auto">
          <a:xfrm>
            <a:off x="762000" y="2052638"/>
            <a:ext cx="8077200" cy="434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085850" indent="-228600">
              <a:defRPr>
                <a:solidFill>
                  <a:schemeClr val="tx1"/>
                </a:solidFill>
                <a:latin typeface="Arial" panose="020B0604020202020204" pitchFamily="34" charset="0"/>
                <a:cs typeface="Arial" panose="020B0604020202020204" pitchFamily="34" charset="0"/>
              </a:defRPr>
            </a:lvl3pPr>
            <a:lvl4pPr marL="1428750" indent="-228600">
              <a:defRPr>
                <a:solidFill>
                  <a:schemeClr val="tx1"/>
                </a:solidFill>
                <a:latin typeface="Arial" panose="020B0604020202020204" pitchFamily="34" charset="0"/>
                <a:cs typeface="Arial" panose="020B0604020202020204" pitchFamily="34" charset="0"/>
              </a:defRPr>
            </a:lvl4pPr>
            <a:lvl5pPr marL="1771650" indent="-228600">
              <a:defRPr>
                <a:solidFill>
                  <a:schemeClr val="tx1"/>
                </a:solidFill>
                <a:latin typeface="Arial" panose="020B0604020202020204" pitchFamily="34" charset="0"/>
                <a:cs typeface="Arial" panose="020B0604020202020204" pitchFamily="34" charset="0"/>
              </a:defRPr>
            </a:lvl5pPr>
            <a:lvl6pPr marL="22288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6860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1432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6004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SzPct val="60000"/>
              <a:buFont typeface="Monotype Sorts"/>
              <a:buNone/>
            </a:pPr>
            <a:r>
              <a:rPr lang="en-US" altLang="en-US" sz="3200">
                <a:latin typeface="Calibri" panose="020F0502020204030204" pitchFamily="34" charset="0"/>
              </a:rPr>
              <a:t>Bundled Software</a:t>
            </a:r>
          </a:p>
          <a:p>
            <a:pPr eaLnBrk="1" hangingPunct="1">
              <a:buSzPct val="60000"/>
              <a:buFont typeface="Monotype Sorts"/>
              <a:buNone/>
            </a:pPr>
            <a:r>
              <a:rPr lang="en-US" altLang="en-US" sz="3200">
                <a:latin typeface="Calibri" panose="020F0502020204030204" pitchFamily="34" charset="0"/>
              </a:rPr>
              <a:t>	You already have it (no or minimal cost)</a:t>
            </a:r>
          </a:p>
          <a:p>
            <a:pPr eaLnBrk="1" hangingPunct="1">
              <a:buSzPct val="60000"/>
              <a:buFont typeface="Monotype Sorts"/>
              <a:buNone/>
            </a:pPr>
            <a:r>
              <a:rPr lang="en-US" altLang="en-US" sz="3200">
                <a:latin typeface="Calibri" panose="020F0502020204030204" pitchFamily="34" charset="0"/>
              </a:rPr>
              <a:t>	</a:t>
            </a:r>
            <a:r>
              <a:rPr lang="en-US" altLang="en-US" sz="2800">
                <a:latin typeface="Calibri" panose="020F0502020204030204" pitchFamily="34" charset="0"/>
              </a:rPr>
              <a:t>PowerPoint, Publisher, Word, and others</a:t>
            </a:r>
          </a:p>
          <a:p>
            <a:pPr eaLnBrk="1" hangingPunct="1">
              <a:buSzPct val="60000"/>
              <a:buFont typeface="Monotype Sorts"/>
              <a:buNone/>
            </a:pPr>
            <a:endParaRPr lang="en-US" altLang="en-US" sz="1200">
              <a:latin typeface="Calibri" panose="020F0502020204030204" pitchFamily="34" charset="0"/>
            </a:endParaRPr>
          </a:p>
          <a:p>
            <a:pPr eaLnBrk="1" hangingPunct="1">
              <a:buSzPct val="60000"/>
              <a:buFont typeface="Monotype Sorts"/>
              <a:buNone/>
            </a:pPr>
            <a:r>
              <a:rPr lang="en-US" altLang="en-US" sz="3200">
                <a:latin typeface="Calibri" panose="020F0502020204030204" pitchFamily="34" charset="0"/>
              </a:rPr>
              <a:t>Free Software</a:t>
            </a:r>
          </a:p>
          <a:p>
            <a:pPr eaLnBrk="1" hangingPunct="1">
              <a:buSzPct val="60000"/>
              <a:buFont typeface="Monotype Sorts"/>
              <a:buNone/>
            </a:pPr>
            <a:r>
              <a:rPr lang="en-US" altLang="en-US" sz="3200">
                <a:latin typeface="Calibri" panose="020F0502020204030204" pitchFamily="34" charset="0"/>
              </a:rPr>
              <a:t>	Joomla, Paint.net, CutePDF, PDFill, WSFTP</a:t>
            </a:r>
          </a:p>
          <a:p>
            <a:pPr eaLnBrk="1" hangingPunct="1">
              <a:buSzPct val="60000"/>
              <a:buFont typeface="Monotype Sorts"/>
              <a:buNone/>
            </a:pPr>
            <a:endParaRPr lang="en-US" altLang="en-US" sz="1200">
              <a:latin typeface="Calibri" panose="020F0502020204030204" pitchFamily="34" charset="0"/>
            </a:endParaRPr>
          </a:p>
          <a:p>
            <a:pPr eaLnBrk="1" hangingPunct="1">
              <a:buSzPct val="60000"/>
              <a:buFont typeface="Monotype Sorts"/>
              <a:buNone/>
            </a:pPr>
            <a:r>
              <a:rPr lang="en-US" altLang="en-US" sz="3200">
                <a:latin typeface="Calibri" panose="020F0502020204030204" pitchFamily="34" charset="0"/>
              </a:rPr>
              <a:t>Low Cost Software</a:t>
            </a:r>
          </a:p>
          <a:p>
            <a:pPr eaLnBrk="1" hangingPunct="1">
              <a:buSzPct val="60000"/>
              <a:buFont typeface="Monotype Sorts"/>
              <a:buNone/>
            </a:pPr>
            <a:r>
              <a:rPr lang="en-US" altLang="en-US" sz="3200">
                <a:latin typeface="Calibri" panose="020F0502020204030204" pitchFamily="34" charset="0"/>
              </a:rPr>
              <a:t>	WYSIWYG WebBuilder</a:t>
            </a:r>
          </a:p>
        </p:txBody>
      </p:sp>
    </p:spTree>
    <p:extLst>
      <p:ext uri="{BB962C8B-B14F-4D97-AF65-F5344CB8AC3E}">
        <p14:creationId xmlns:p14="http://schemas.microsoft.com/office/powerpoint/2010/main" val="34518749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animEffect transition="in" filter="wipe(left)">
                                      <p:cBhvr>
                                        <p:cTn id="7" dur="500"/>
                                        <p:tgtEl>
                                          <p:spTgt spid="34819">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34819">
                                            <p:txEl>
                                              <p:pRg st="1" end="1"/>
                                            </p:txEl>
                                          </p:spTgt>
                                        </p:tgtEl>
                                        <p:attrNameLst>
                                          <p:attrName>style.visibility</p:attrName>
                                        </p:attrNameLst>
                                      </p:cBhvr>
                                      <p:to>
                                        <p:strVal val="visible"/>
                                      </p:to>
                                    </p:set>
                                    <p:animEffect transition="in" filter="wipe(left)">
                                      <p:cBhvr>
                                        <p:cTn id="10" dur="500"/>
                                        <p:tgtEl>
                                          <p:spTgt spid="34819">
                                            <p:txEl>
                                              <p:pRg st="1" end="1"/>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34819">
                                            <p:txEl>
                                              <p:pRg st="2" end="2"/>
                                            </p:txEl>
                                          </p:spTgt>
                                        </p:tgtEl>
                                        <p:attrNameLst>
                                          <p:attrName>style.visibility</p:attrName>
                                        </p:attrNameLst>
                                      </p:cBhvr>
                                      <p:to>
                                        <p:strVal val="visible"/>
                                      </p:to>
                                    </p:set>
                                    <p:animEffect transition="in" filter="wipe(left)">
                                      <p:cBhvr>
                                        <p:cTn id="13" dur="500"/>
                                        <p:tgtEl>
                                          <p:spTgt spid="34819">
                                            <p:txEl>
                                              <p:pRg st="2" end="2"/>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nodeType="clickEffect">
                                  <p:stCondLst>
                                    <p:cond delay="0"/>
                                  </p:stCondLst>
                                  <p:childTnLst>
                                    <p:set>
                                      <p:cBhvr>
                                        <p:cTn id="17" dur="1" fill="hold">
                                          <p:stCondLst>
                                            <p:cond delay="0"/>
                                          </p:stCondLst>
                                        </p:cTn>
                                        <p:tgtEl>
                                          <p:spTgt spid="34819">
                                            <p:txEl>
                                              <p:pRg st="4" end="4"/>
                                            </p:txEl>
                                          </p:spTgt>
                                        </p:tgtEl>
                                        <p:attrNameLst>
                                          <p:attrName>style.visibility</p:attrName>
                                        </p:attrNameLst>
                                      </p:cBhvr>
                                      <p:to>
                                        <p:strVal val="visible"/>
                                      </p:to>
                                    </p:set>
                                    <p:animEffect transition="in" filter="wipe(left)">
                                      <p:cBhvr>
                                        <p:cTn id="18" dur="500"/>
                                        <p:tgtEl>
                                          <p:spTgt spid="34819">
                                            <p:txEl>
                                              <p:pRg st="4" end="4"/>
                                            </p:txEl>
                                          </p:spTgt>
                                        </p:tgtEl>
                                      </p:cBhvr>
                                    </p:animEffect>
                                  </p:childTnLst>
                                </p:cTn>
                              </p:par>
                              <p:par>
                                <p:cTn id="19" presetID="22" presetClass="entr" presetSubtype="8" fill="hold" nodeType="withEffect">
                                  <p:stCondLst>
                                    <p:cond delay="0"/>
                                  </p:stCondLst>
                                  <p:childTnLst>
                                    <p:set>
                                      <p:cBhvr>
                                        <p:cTn id="20" dur="1" fill="hold">
                                          <p:stCondLst>
                                            <p:cond delay="0"/>
                                          </p:stCondLst>
                                        </p:cTn>
                                        <p:tgtEl>
                                          <p:spTgt spid="34819">
                                            <p:txEl>
                                              <p:pRg st="5" end="5"/>
                                            </p:txEl>
                                          </p:spTgt>
                                        </p:tgtEl>
                                        <p:attrNameLst>
                                          <p:attrName>style.visibility</p:attrName>
                                        </p:attrNameLst>
                                      </p:cBhvr>
                                      <p:to>
                                        <p:strVal val="visible"/>
                                      </p:to>
                                    </p:set>
                                    <p:animEffect transition="in" filter="wipe(left)">
                                      <p:cBhvr>
                                        <p:cTn id="21" dur="500"/>
                                        <p:tgtEl>
                                          <p:spTgt spid="34819">
                                            <p:txEl>
                                              <p:pRg st="5" end="5"/>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nodeType="clickEffect">
                                  <p:stCondLst>
                                    <p:cond delay="0"/>
                                  </p:stCondLst>
                                  <p:childTnLst>
                                    <p:set>
                                      <p:cBhvr>
                                        <p:cTn id="25" dur="1" fill="hold">
                                          <p:stCondLst>
                                            <p:cond delay="0"/>
                                          </p:stCondLst>
                                        </p:cTn>
                                        <p:tgtEl>
                                          <p:spTgt spid="34819">
                                            <p:txEl>
                                              <p:pRg st="7" end="7"/>
                                            </p:txEl>
                                          </p:spTgt>
                                        </p:tgtEl>
                                        <p:attrNameLst>
                                          <p:attrName>style.visibility</p:attrName>
                                        </p:attrNameLst>
                                      </p:cBhvr>
                                      <p:to>
                                        <p:strVal val="visible"/>
                                      </p:to>
                                    </p:set>
                                    <p:animEffect transition="in" filter="wipe(left)">
                                      <p:cBhvr>
                                        <p:cTn id="26" dur="500"/>
                                        <p:tgtEl>
                                          <p:spTgt spid="34819">
                                            <p:txEl>
                                              <p:pRg st="7" end="7"/>
                                            </p:txEl>
                                          </p:spTgt>
                                        </p:tgtEl>
                                      </p:cBhvr>
                                    </p:animEffect>
                                  </p:childTnLst>
                                </p:cTn>
                              </p:par>
                              <p:par>
                                <p:cTn id="27" presetID="22" presetClass="entr" presetSubtype="8" fill="hold" nodeType="withEffect">
                                  <p:stCondLst>
                                    <p:cond delay="0"/>
                                  </p:stCondLst>
                                  <p:childTnLst>
                                    <p:set>
                                      <p:cBhvr>
                                        <p:cTn id="28" dur="1" fill="hold">
                                          <p:stCondLst>
                                            <p:cond delay="0"/>
                                          </p:stCondLst>
                                        </p:cTn>
                                        <p:tgtEl>
                                          <p:spTgt spid="34819">
                                            <p:txEl>
                                              <p:pRg st="8" end="8"/>
                                            </p:txEl>
                                          </p:spTgt>
                                        </p:tgtEl>
                                        <p:attrNameLst>
                                          <p:attrName>style.visibility</p:attrName>
                                        </p:attrNameLst>
                                      </p:cBhvr>
                                      <p:to>
                                        <p:strVal val="visible"/>
                                      </p:to>
                                    </p:set>
                                    <p:animEffect transition="in" filter="wipe(left)">
                                      <p:cBhvr>
                                        <p:cTn id="29" dur="500"/>
                                        <p:tgtEl>
                                          <p:spTgt spid="3481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55868" y="859984"/>
            <a:ext cx="8382000" cy="838200"/>
          </a:xfrm>
        </p:spPr>
        <p:txBody>
          <a:bodyPr/>
          <a:lstStyle/>
          <a:p>
            <a:pPr>
              <a:defRPr/>
            </a:pPr>
            <a:r>
              <a:rPr lang="en-US" sz="3200" dirty="0">
                <a:latin typeface="+mn-lt"/>
              </a:rPr>
              <a:t>Create Your Own – Machinery/Software</a:t>
            </a:r>
          </a:p>
        </p:txBody>
      </p:sp>
      <p:sp>
        <p:nvSpPr>
          <p:cNvPr id="35843" name="Rectangle 6"/>
          <p:cNvSpPr txBox="1">
            <a:spLocks noChangeArrowheads="1"/>
          </p:cNvSpPr>
          <p:nvPr/>
        </p:nvSpPr>
        <p:spPr bwMode="auto">
          <a:xfrm>
            <a:off x="4102331" y="1621984"/>
            <a:ext cx="4859337" cy="434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085850" indent="-228600">
              <a:defRPr>
                <a:solidFill>
                  <a:schemeClr val="tx1"/>
                </a:solidFill>
                <a:latin typeface="Arial" panose="020B0604020202020204" pitchFamily="34" charset="0"/>
                <a:cs typeface="Arial" panose="020B0604020202020204" pitchFamily="34" charset="0"/>
              </a:defRPr>
            </a:lvl3pPr>
            <a:lvl4pPr marL="1428750" indent="-228600">
              <a:defRPr>
                <a:solidFill>
                  <a:schemeClr val="tx1"/>
                </a:solidFill>
                <a:latin typeface="Arial" panose="020B0604020202020204" pitchFamily="34" charset="0"/>
                <a:cs typeface="Arial" panose="020B0604020202020204" pitchFamily="34" charset="0"/>
              </a:defRPr>
            </a:lvl4pPr>
            <a:lvl5pPr marL="1771650" indent="-228600">
              <a:defRPr>
                <a:solidFill>
                  <a:schemeClr val="tx1"/>
                </a:solidFill>
                <a:latin typeface="Arial" panose="020B0604020202020204" pitchFamily="34" charset="0"/>
                <a:cs typeface="Arial" panose="020B0604020202020204" pitchFamily="34" charset="0"/>
              </a:defRPr>
            </a:lvl5pPr>
            <a:lvl6pPr marL="22288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6860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1432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6004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buSzPct val="60000"/>
              <a:buFont typeface="Monotype Sorts"/>
              <a:buNone/>
            </a:pPr>
            <a:r>
              <a:rPr lang="en-US" altLang="en-US" sz="3200">
                <a:latin typeface="Calibri" panose="020F0502020204030204" pitchFamily="34" charset="0"/>
              </a:rPr>
              <a:t>Bundled Software</a:t>
            </a:r>
          </a:p>
          <a:p>
            <a:pPr algn="ctr" eaLnBrk="1" hangingPunct="1">
              <a:buSzPct val="60000"/>
              <a:buFont typeface="Monotype Sorts"/>
              <a:buNone/>
            </a:pPr>
            <a:endParaRPr lang="en-US" altLang="en-US" sz="1200">
              <a:latin typeface="Calibri" panose="020F0502020204030204" pitchFamily="34" charset="0"/>
            </a:endParaRPr>
          </a:p>
          <a:p>
            <a:pPr algn="ctr" eaLnBrk="1" hangingPunct="1">
              <a:buSzPct val="60000"/>
              <a:buFont typeface="Monotype Sorts"/>
              <a:buNone/>
            </a:pPr>
            <a:r>
              <a:rPr lang="en-US" altLang="en-US" sz="3200">
                <a:latin typeface="Calibri" panose="020F0502020204030204" pitchFamily="34" charset="0"/>
              </a:rPr>
              <a:t>Created using PowerPoint</a:t>
            </a:r>
          </a:p>
          <a:p>
            <a:pPr algn="ctr" eaLnBrk="1" hangingPunct="1">
              <a:buSzPct val="60000"/>
              <a:buFont typeface="Monotype Sorts"/>
              <a:buNone/>
            </a:pPr>
            <a:r>
              <a:rPr lang="en-US" altLang="en-US" sz="3200">
                <a:latin typeface="Calibri" panose="020F0502020204030204" pitchFamily="34" charset="0"/>
              </a:rPr>
              <a:t>(You already have it)</a:t>
            </a:r>
          </a:p>
          <a:p>
            <a:pPr algn="ctr" eaLnBrk="1" hangingPunct="1">
              <a:buSzPct val="60000"/>
              <a:buFont typeface="Monotype Sorts"/>
              <a:buNone/>
            </a:pPr>
            <a:endParaRPr lang="en-US" altLang="en-US" sz="1200">
              <a:latin typeface="Calibri" panose="020F0502020204030204" pitchFamily="34" charset="0"/>
            </a:endParaRPr>
          </a:p>
          <a:p>
            <a:pPr algn="ctr" eaLnBrk="1" hangingPunct="1">
              <a:buSzPct val="60000"/>
            </a:pPr>
            <a:r>
              <a:rPr lang="en-US" altLang="en-US" sz="3200">
                <a:latin typeface="Calibri" panose="020F0502020204030204" pitchFamily="34" charset="0"/>
              </a:rPr>
              <a:t>Images adjusted using Paint.net (Free)</a:t>
            </a:r>
          </a:p>
          <a:p>
            <a:pPr algn="ctr" eaLnBrk="1" hangingPunct="1">
              <a:buSzPct val="60000"/>
              <a:buFont typeface="Monotype Sorts"/>
              <a:buNone/>
            </a:pPr>
            <a:endParaRPr lang="en-US" altLang="en-US" sz="1200">
              <a:latin typeface="Calibri" panose="020F0502020204030204" pitchFamily="34" charset="0"/>
            </a:endParaRPr>
          </a:p>
          <a:p>
            <a:pPr algn="ctr" eaLnBrk="1" hangingPunct="1">
              <a:buSzPct val="60000"/>
              <a:buFont typeface="Monotype Sorts"/>
              <a:buNone/>
            </a:pPr>
            <a:r>
              <a:rPr lang="en-US" altLang="en-US" sz="3200">
                <a:latin typeface="Calibri" panose="020F0502020204030204" pitchFamily="34" charset="0"/>
              </a:rPr>
              <a:t>Converted to PDF</a:t>
            </a:r>
          </a:p>
          <a:p>
            <a:pPr algn="ctr" eaLnBrk="1" hangingPunct="1">
              <a:buSzPct val="60000"/>
              <a:buFont typeface="Monotype Sorts"/>
              <a:buNone/>
            </a:pPr>
            <a:r>
              <a:rPr lang="en-US" altLang="en-US" sz="3200">
                <a:latin typeface="Calibri" panose="020F0502020204030204" pitchFamily="34" charset="0"/>
              </a:rPr>
              <a:t>Using CutePDF (Free)	</a:t>
            </a:r>
          </a:p>
        </p:txBody>
      </p:sp>
      <p:pic>
        <p:nvPicPr>
          <p:cNvPr id="32772" name="Picture 1"/>
          <p:cNvPicPr>
            <a:picLocks noChangeAspect="1"/>
          </p:cNvPicPr>
          <p:nvPr/>
        </p:nvPicPr>
        <p:blipFill>
          <a:blip r:embed="rId2" cstate="print">
            <a:extLst>
              <a:ext uri="{28A0092B-C50C-407E-A947-70E740481C1C}">
                <a14:useLocalDpi xmlns:a14="http://schemas.microsoft.com/office/drawing/2010/main" val="0"/>
              </a:ext>
            </a:extLst>
          </a:blip>
          <a:srcRect b="235"/>
          <a:stretch>
            <a:fillRect/>
          </a:stretch>
        </p:blipFill>
        <p:spPr bwMode="auto">
          <a:xfrm>
            <a:off x="427268" y="1399734"/>
            <a:ext cx="3675063" cy="49466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0808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35843">
                                            <p:txEl>
                                              <p:pRg st="0" end="0"/>
                                            </p:txEl>
                                          </p:spTgt>
                                        </p:tgtEl>
                                        <p:attrNameLst>
                                          <p:attrName>style.visibility</p:attrName>
                                        </p:attrNameLst>
                                      </p:cBhvr>
                                      <p:to>
                                        <p:strVal val="visible"/>
                                      </p:to>
                                    </p:set>
                                    <p:anim calcmode="lin" valueType="num">
                                      <p:cBhvr>
                                        <p:cTn id="7" dur="500" fill="hold"/>
                                        <p:tgtEl>
                                          <p:spTgt spid="3584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584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5843">
                                            <p:txEl>
                                              <p:pRg st="0" end="0"/>
                                            </p:txEl>
                                          </p:spTgt>
                                        </p:tgtEl>
                                      </p:cBhvr>
                                    </p:animEffect>
                                  </p:childTnLst>
                                </p:cTn>
                              </p:par>
                            </p:childTnLst>
                          </p:cTn>
                        </p:par>
                        <p:par>
                          <p:cTn id="10" fill="hold" nodeType="afterGroup">
                            <p:stCondLst>
                              <p:cond delay="500"/>
                            </p:stCondLst>
                            <p:childTnLst>
                              <p:par>
                                <p:cTn id="11" presetID="22" presetClass="entr" presetSubtype="8" fill="hold" nodeType="afterEffect">
                                  <p:stCondLst>
                                    <p:cond delay="0"/>
                                  </p:stCondLst>
                                  <p:childTnLst>
                                    <p:set>
                                      <p:cBhvr>
                                        <p:cTn id="12" dur="1" fill="hold">
                                          <p:stCondLst>
                                            <p:cond delay="0"/>
                                          </p:stCondLst>
                                        </p:cTn>
                                        <p:tgtEl>
                                          <p:spTgt spid="35843">
                                            <p:txEl>
                                              <p:pRg st="2" end="2"/>
                                            </p:txEl>
                                          </p:spTgt>
                                        </p:tgtEl>
                                        <p:attrNameLst>
                                          <p:attrName>style.visibility</p:attrName>
                                        </p:attrNameLst>
                                      </p:cBhvr>
                                      <p:to>
                                        <p:strVal val="visible"/>
                                      </p:to>
                                    </p:set>
                                    <p:animEffect transition="in" filter="wipe(left)">
                                      <p:cBhvr>
                                        <p:cTn id="13" dur="500"/>
                                        <p:tgtEl>
                                          <p:spTgt spid="35843">
                                            <p:txEl>
                                              <p:pRg st="2" end="2"/>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35843">
                                            <p:txEl>
                                              <p:pRg st="3" end="3"/>
                                            </p:txEl>
                                          </p:spTgt>
                                        </p:tgtEl>
                                        <p:attrNameLst>
                                          <p:attrName>style.visibility</p:attrName>
                                        </p:attrNameLst>
                                      </p:cBhvr>
                                      <p:to>
                                        <p:strVal val="visible"/>
                                      </p:to>
                                    </p:set>
                                    <p:animEffect transition="in" filter="wipe(left)">
                                      <p:cBhvr>
                                        <p:cTn id="16" dur="500"/>
                                        <p:tgtEl>
                                          <p:spTgt spid="35843">
                                            <p:txEl>
                                              <p:pRg st="3" end="3"/>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0"/>
                                  </p:stCondLst>
                                  <p:childTnLst>
                                    <p:set>
                                      <p:cBhvr>
                                        <p:cTn id="20" dur="1" fill="hold">
                                          <p:stCondLst>
                                            <p:cond delay="0"/>
                                          </p:stCondLst>
                                        </p:cTn>
                                        <p:tgtEl>
                                          <p:spTgt spid="35843">
                                            <p:txEl>
                                              <p:pRg st="5" end="5"/>
                                            </p:txEl>
                                          </p:spTgt>
                                        </p:tgtEl>
                                        <p:attrNameLst>
                                          <p:attrName>style.visibility</p:attrName>
                                        </p:attrNameLst>
                                      </p:cBhvr>
                                      <p:to>
                                        <p:strVal val="visible"/>
                                      </p:to>
                                    </p:set>
                                    <p:animEffect transition="in" filter="wipe(left)">
                                      <p:cBhvr>
                                        <p:cTn id="21" dur="500"/>
                                        <p:tgtEl>
                                          <p:spTgt spid="35843">
                                            <p:txEl>
                                              <p:pRg st="5" end="5"/>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nodeType="clickEffect">
                                  <p:stCondLst>
                                    <p:cond delay="0"/>
                                  </p:stCondLst>
                                  <p:childTnLst>
                                    <p:set>
                                      <p:cBhvr>
                                        <p:cTn id="25" dur="1" fill="hold">
                                          <p:stCondLst>
                                            <p:cond delay="0"/>
                                          </p:stCondLst>
                                        </p:cTn>
                                        <p:tgtEl>
                                          <p:spTgt spid="35843">
                                            <p:txEl>
                                              <p:pRg st="7" end="7"/>
                                            </p:txEl>
                                          </p:spTgt>
                                        </p:tgtEl>
                                        <p:attrNameLst>
                                          <p:attrName>style.visibility</p:attrName>
                                        </p:attrNameLst>
                                      </p:cBhvr>
                                      <p:to>
                                        <p:strVal val="visible"/>
                                      </p:to>
                                    </p:set>
                                    <p:animEffect transition="in" filter="wipe(left)">
                                      <p:cBhvr>
                                        <p:cTn id="26" dur="500"/>
                                        <p:tgtEl>
                                          <p:spTgt spid="35843">
                                            <p:txEl>
                                              <p:pRg st="7" end="7"/>
                                            </p:txEl>
                                          </p:spTgt>
                                        </p:tgtEl>
                                      </p:cBhvr>
                                    </p:animEffect>
                                  </p:childTnLst>
                                </p:cTn>
                              </p:par>
                              <p:par>
                                <p:cTn id="27" presetID="22" presetClass="entr" presetSubtype="8" fill="hold" nodeType="withEffect">
                                  <p:stCondLst>
                                    <p:cond delay="0"/>
                                  </p:stCondLst>
                                  <p:childTnLst>
                                    <p:set>
                                      <p:cBhvr>
                                        <p:cTn id="28" dur="1" fill="hold">
                                          <p:stCondLst>
                                            <p:cond delay="0"/>
                                          </p:stCondLst>
                                        </p:cTn>
                                        <p:tgtEl>
                                          <p:spTgt spid="35843">
                                            <p:txEl>
                                              <p:pRg st="8" end="8"/>
                                            </p:txEl>
                                          </p:spTgt>
                                        </p:tgtEl>
                                        <p:attrNameLst>
                                          <p:attrName>style.visibility</p:attrName>
                                        </p:attrNameLst>
                                      </p:cBhvr>
                                      <p:to>
                                        <p:strVal val="visible"/>
                                      </p:to>
                                    </p:set>
                                    <p:animEffect transition="in" filter="wipe(left)">
                                      <p:cBhvr>
                                        <p:cTn id="29" dur="500"/>
                                        <p:tgtEl>
                                          <p:spTgt spid="3584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762000" y="533402"/>
            <a:ext cx="8382000" cy="838200"/>
          </a:xfrm>
        </p:spPr>
        <p:txBody>
          <a:bodyPr/>
          <a:lstStyle/>
          <a:p>
            <a:pPr>
              <a:defRPr/>
            </a:pPr>
            <a:r>
              <a:rPr lang="en-US" sz="3200" dirty="0">
                <a:latin typeface="+mn-lt"/>
              </a:rPr>
              <a:t>Create Your Own – Machinery/Software</a:t>
            </a:r>
          </a:p>
        </p:txBody>
      </p:sp>
      <p:sp>
        <p:nvSpPr>
          <p:cNvPr id="33795" name="Rectangle 6"/>
          <p:cNvSpPr txBox="1">
            <a:spLocks noChangeArrowheads="1"/>
          </p:cNvSpPr>
          <p:nvPr/>
        </p:nvSpPr>
        <p:spPr bwMode="auto">
          <a:xfrm>
            <a:off x="228600" y="1366840"/>
            <a:ext cx="8763000" cy="434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085850" indent="-228600">
              <a:defRPr>
                <a:solidFill>
                  <a:schemeClr val="tx1"/>
                </a:solidFill>
                <a:latin typeface="Arial" panose="020B0604020202020204" pitchFamily="34" charset="0"/>
                <a:cs typeface="Arial" panose="020B0604020202020204" pitchFamily="34" charset="0"/>
              </a:defRPr>
            </a:lvl3pPr>
            <a:lvl4pPr marL="1428750" indent="-228600">
              <a:defRPr>
                <a:solidFill>
                  <a:schemeClr val="tx1"/>
                </a:solidFill>
                <a:latin typeface="Arial" panose="020B0604020202020204" pitchFamily="34" charset="0"/>
                <a:cs typeface="Arial" panose="020B0604020202020204" pitchFamily="34" charset="0"/>
              </a:defRPr>
            </a:lvl4pPr>
            <a:lvl5pPr marL="1771650" indent="-228600">
              <a:defRPr>
                <a:solidFill>
                  <a:schemeClr val="tx1"/>
                </a:solidFill>
                <a:latin typeface="Arial" panose="020B0604020202020204" pitchFamily="34" charset="0"/>
                <a:cs typeface="Arial" panose="020B0604020202020204" pitchFamily="34" charset="0"/>
              </a:defRPr>
            </a:lvl5pPr>
            <a:lvl6pPr marL="22288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6860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1432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6004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SzPct val="60000"/>
              <a:buFont typeface="Monotype Sorts"/>
              <a:buNone/>
            </a:pPr>
            <a:r>
              <a:rPr lang="en-US" altLang="en-US" sz="2400">
                <a:latin typeface="Arial Narrow" panose="020B0606020202030204" pitchFamily="34" charset="0"/>
              </a:rPr>
              <a:t>					PowerPoint	You have it</a:t>
            </a:r>
          </a:p>
          <a:p>
            <a:pPr eaLnBrk="1" hangingPunct="1">
              <a:buSzPct val="60000"/>
              <a:buFont typeface="Monotype Sorts"/>
              <a:buNone/>
            </a:pPr>
            <a:r>
              <a:rPr lang="en-US" altLang="en-US" sz="2400">
                <a:latin typeface="Arial Narrow" panose="020B0606020202030204" pitchFamily="34" charset="0"/>
              </a:rPr>
              <a:t>					Publisher	You may have it</a:t>
            </a:r>
          </a:p>
          <a:p>
            <a:pPr eaLnBrk="1" hangingPunct="1">
              <a:buSzPct val="60000"/>
              <a:buFont typeface="Monotype Sorts"/>
              <a:buNone/>
            </a:pPr>
            <a:endParaRPr lang="en-US" altLang="en-US" sz="1200">
              <a:latin typeface="Arial Narrow" panose="020B0606020202030204" pitchFamily="34" charset="0"/>
            </a:endParaRPr>
          </a:p>
          <a:p>
            <a:pPr eaLnBrk="1" hangingPunct="1">
              <a:buSzPct val="60000"/>
              <a:buFont typeface="Monotype Sorts"/>
              <a:buNone/>
            </a:pPr>
            <a:r>
              <a:rPr lang="en-US" altLang="en-US" sz="2400">
                <a:latin typeface="Arial Narrow" panose="020B0606020202030204" pitchFamily="34" charset="0"/>
              </a:rPr>
              <a:t>Acrobat Writer	$15 to 150		MSPrintToPDF 	Win10 Included</a:t>
            </a:r>
          </a:p>
          <a:p>
            <a:pPr eaLnBrk="1" hangingPunct="1">
              <a:buSzPct val="60000"/>
              <a:buFont typeface="Monotype Sorts"/>
              <a:buNone/>
            </a:pPr>
            <a:r>
              <a:rPr lang="en-US" altLang="en-US" sz="2400">
                <a:latin typeface="Arial Narrow" panose="020B0606020202030204" pitchFamily="34" charset="0"/>
              </a:rPr>
              <a:t>					CutePDF	FREE</a:t>
            </a:r>
          </a:p>
          <a:p>
            <a:pPr eaLnBrk="1" hangingPunct="1">
              <a:buSzPct val="60000"/>
              <a:buFont typeface="Monotype Sorts"/>
              <a:buNone/>
            </a:pPr>
            <a:r>
              <a:rPr lang="en-US" altLang="en-US" sz="2400">
                <a:latin typeface="Arial Narrow" panose="020B0606020202030204" pitchFamily="34" charset="0"/>
              </a:rPr>
              <a:t>					PDFill		FREE</a:t>
            </a:r>
          </a:p>
          <a:p>
            <a:pPr eaLnBrk="1" hangingPunct="1">
              <a:buSzPct val="60000"/>
              <a:buFont typeface="Monotype Sorts"/>
              <a:buNone/>
            </a:pPr>
            <a:endParaRPr lang="en-US" altLang="en-US" sz="1200">
              <a:latin typeface="Arial Narrow" panose="020B0606020202030204" pitchFamily="34" charset="0"/>
            </a:endParaRPr>
          </a:p>
          <a:p>
            <a:pPr eaLnBrk="1" hangingPunct="1">
              <a:buSzPct val="60000"/>
              <a:buFont typeface="Monotype Sorts"/>
              <a:buNone/>
            </a:pPr>
            <a:r>
              <a:rPr lang="en-US" altLang="en-US" sz="2400">
                <a:latin typeface="Arial Narrow" panose="020B0606020202030204" pitchFamily="34" charset="0"/>
              </a:rPr>
              <a:t>Photoshop 	$20/mo or $100+	Paint.net 	FREE</a:t>
            </a:r>
          </a:p>
          <a:p>
            <a:pPr eaLnBrk="1" hangingPunct="1">
              <a:buSzPct val="60000"/>
              <a:buFont typeface="Monotype Sorts"/>
              <a:buNone/>
            </a:pPr>
            <a:endParaRPr lang="en-US" altLang="en-US" sz="1200">
              <a:latin typeface="Arial Narrow" panose="020B0606020202030204" pitchFamily="34" charset="0"/>
            </a:endParaRPr>
          </a:p>
          <a:p>
            <a:pPr eaLnBrk="1" hangingPunct="1">
              <a:buSzPct val="60000"/>
              <a:buFont typeface="Monotype Sorts"/>
              <a:buNone/>
            </a:pPr>
            <a:r>
              <a:rPr lang="en-US" altLang="en-US" sz="2400">
                <a:latin typeface="Arial Narrow" panose="020B0606020202030204" pitchFamily="34" charset="0"/>
              </a:rPr>
              <a:t>DreamWeaver	$20/mo or $500+	Webbuilder	$45</a:t>
            </a:r>
          </a:p>
          <a:p>
            <a:pPr eaLnBrk="1" hangingPunct="1">
              <a:buSzPct val="60000"/>
              <a:buFont typeface="Monotype Sorts"/>
              <a:buNone/>
            </a:pPr>
            <a:r>
              <a:rPr lang="en-US" altLang="en-US" sz="2400">
                <a:latin typeface="Arial Narrow" panose="020B0606020202030204" pitchFamily="34" charset="0"/>
              </a:rPr>
              <a:t>					Joomla		FREE</a:t>
            </a:r>
          </a:p>
          <a:p>
            <a:pPr eaLnBrk="1" hangingPunct="1">
              <a:buSzPct val="60000"/>
              <a:buFont typeface="Monotype Sorts"/>
              <a:buNone/>
            </a:pPr>
            <a:r>
              <a:rPr lang="en-US" altLang="en-US" sz="2400">
                <a:latin typeface="Arial Narrow" panose="020B0606020202030204" pitchFamily="34" charset="0"/>
              </a:rPr>
              <a:t>					WSFTP		FREE</a:t>
            </a:r>
            <a:r>
              <a:rPr lang="en-US" altLang="en-US" sz="2800">
                <a:latin typeface="Calibri" panose="020F0502020204030204" pitchFamily="34" charset="0"/>
              </a:rPr>
              <a:t>	</a:t>
            </a:r>
          </a:p>
          <a:p>
            <a:pPr eaLnBrk="1" hangingPunct="1">
              <a:buSzPct val="60000"/>
              <a:buFont typeface="Monotype Sorts"/>
              <a:buNone/>
            </a:pPr>
            <a:endParaRPr lang="en-US" altLang="en-US" sz="3200">
              <a:latin typeface="Calibri" panose="020F0502020204030204" pitchFamily="34" charset="0"/>
            </a:endParaRPr>
          </a:p>
        </p:txBody>
      </p:sp>
    </p:spTree>
    <p:extLst>
      <p:ext uri="{BB962C8B-B14F-4D97-AF65-F5344CB8AC3E}">
        <p14:creationId xmlns:p14="http://schemas.microsoft.com/office/powerpoint/2010/main" val="18829241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762000" y="231320"/>
            <a:ext cx="8382000" cy="838200"/>
          </a:xfrm>
        </p:spPr>
        <p:txBody>
          <a:bodyPr/>
          <a:lstStyle/>
          <a:p>
            <a:pPr>
              <a:defRPr/>
            </a:pPr>
            <a:r>
              <a:rPr lang="en-US" sz="3200" dirty="0">
                <a:latin typeface="+mn-lt"/>
              </a:rPr>
              <a:t>Create Your Own – Machinery/Software</a:t>
            </a:r>
          </a:p>
        </p:txBody>
      </p:sp>
      <p:sp>
        <p:nvSpPr>
          <p:cNvPr id="34819" name="Rectangle 6"/>
          <p:cNvSpPr txBox="1">
            <a:spLocks noChangeArrowheads="1"/>
          </p:cNvSpPr>
          <p:nvPr/>
        </p:nvSpPr>
        <p:spPr bwMode="auto">
          <a:xfrm>
            <a:off x="7543800" y="1298120"/>
            <a:ext cx="14478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085850" indent="-228600">
              <a:defRPr>
                <a:solidFill>
                  <a:schemeClr val="tx1"/>
                </a:solidFill>
                <a:latin typeface="Arial" panose="020B0604020202020204" pitchFamily="34" charset="0"/>
                <a:cs typeface="Arial" panose="020B0604020202020204" pitchFamily="34" charset="0"/>
              </a:defRPr>
            </a:lvl3pPr>
            <a:lvl4pPr marL="1428750" indent="-228600">
              <a:defRPr>
                <a:solidFill>
                  <a:schemeClr val="tx1"/>
                </a:solidFill>
                <a:latin typeface="Arial" panose="020B0604020202020204" pitchFamily="34" charset="0"/>
                <a:cs typeface="Arial" panose="020B0604020202020204" pitchFamily="34" charset="0"/>
              </a:defRPr>
            </a:lvl4pPr>
            <a:lvl5pPr marL="1771650" indent="-228600">
              <a:defRPr>
                <a:solidFill>
                  <a:schemeClr val="tx1"/>
                </a:solidFill>
                <a:latin typeface="Arial" panose="020B0604020202020204" pitchFamily="34" charset="0"/>
                <a:cs typeface="Arial" panose="020B0604020202020204" pitchFamily="34" charset="0"/>
              </a:defRPr>
            </a:lvl5pPr>
            <a:lvl6pPr marL="22288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6860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1432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6004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buSzPct val="60000"/>
              <a:buFont typeface="Monotype Sorts"/>
              <a:buNone/>
            </a:pPr>
            <a:r>
              <a:rPr lang="en-US" altLang="en-US" sz="2800">
                <a:latin typeface="Arial Narrow" panose="020B0606020202030204" pitchFamily="34" charset="0"/>
              </a:rPr>
              <a:t>Publisher</a:t>
            </a:r>
          </a:p>
          <a:p>
            <a:pPr algn="ctr" eaLnBrk="1" hangingPunct="1">
              <a:buSzPct val="60000"/>
              <a:buFont typeface="Monotype Sorts"/>
              <a:buNone/>
            </a:pPr>
            <a:endParaRPr lang="en-US" altLang="en-US" sz="2800">
              <a:latin typeface="Arial Narrow" panose="020B0606020202030204" pitchFamily="34" charset="0"/>
            </a:endParaRPr>
          </a:p>
          <a:p>
            <a:pPr algn="ctr" eaLnBrk="1" hangingPunct="1">
              <a:buSzPct val="60000"/>
              <a:buFont typeface="Monotype Sorts"/>
              <a:buNone/>
            </a:pPr>
            <a:r>
              <a:rPr lang="en-US" altLang="en-US" sz="2800">
                <a:latin typeface="Arial Narrow" panose="020B0606020202030204" pitchFamily="34" charset="0"/>
              </a:rPr>
              <a:t>Paint.net</a:t>
            </a:r>
          </a:p>
          <a:p>
            <a:pPr algn="ctr" eaLnBrk="1" hangingPunct="1">
              <a:buSzPct val="60000"/>
              <a:buFont typeface="Monotype Sorts"/>
              <a:buNone/>
            </a:pPr>
            <a:endParaRPr lang="en-US" altLang="en-US" sz="2800">
              <a:latin typeface="Arial Narrow" panose="020B0606020202030204" pitchFamily="34" charset="0"/>
            </a:endParaRPr>
          </a:p>
          <a:p>
            <a:pPr algn="ctr" eaLnBrk="1" hangingPunct="1">
              <a:buSzPct val="60000"/>
              <a:buFont typeface="Monotype Sorts"/>
              <a:buNone/>
            </a:pPr>
            <a:r>
              <a:rPr lang="en-US" altLang="en-US" sz="2800">
                <a:latin typeface="Arial Narrow" panose="020B0606020202030204" pitchFamily="34" charset="0"/>
              </a:rPr>
              <a:t>PDFill</a:t>
            </a:r>
          </a:p>
          <a:p>
            <a:pPr algn="ctr" eaLnBrk="1" hangingPunct="1">
              <a:buSzPct val="60000"/>
              <a:buFont typeface="Monotype Sorts"/>
              <a:buNone/>
            </a:pPr>
            <a:r>
              <a:rPr lang="en-US" altLang="en-US" sz="2800">
                <a:latin typeface="Arial Narrow" panose="020B0606020202030204" pitchFamily="34" charset="0"/>
              </a:rPr>
              <a:t>cmyk</a:t>
            </a:r>
          </a:p>
          <a:p>
            <a:pPr algn="ctr" eaLnBrk="1" hangingPunct="1">
              <a:buSzPct val="60000"/>
              <a:buFont typeface="Monotype Sorts"/>
              <a:buNone/>
            </a:pPr>
            <a:r>
              <a:rPr lang="en-US" altLang="en-US" sz="2800">
                <a:latin typeface="Arial Narrow" panose="020B0606020202030204" pitchFamily="34" charset="0"/>
              </a:rPr>
              <a:t>600dpi</a:t>
            </a:r>
          </a:p>
        </p:txBody>
      </p:sp>
      <p:pic>
        <p:nvPicPr>
          <p:cNvPr id="3482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788533"/>
            <a:ext cx="7415213" cy="492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35905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4"/>
          <p:cNvSpPr txBox="1">
            <a:spLocks noChangeArrowheads="1"/>
          </p:cNvSpPr>
          <p:nvPr/>
        </p:nvSpPr>
        <p:spPr bwMode="auto">
          <a:xfrm>
            <a:off x="1020989" y="1363435"/>
            <a:ext cx="7315200" cy="4108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dirty="0"/>
              <a:t>PLANNING &amp; DESIGN – </a:t>
            </a:r>
          </a:p>
          <a:p>
            <a:pPr eaLnBrk="1" hangingPunct="1">
              <a:spcBef>
                <a:spcPct val="50000"/>
              </a:spcBef>
            </a:pPr>
            <a:r>
              <a:rPr lang="en-US" altLang="en-US" sz="1800" b="1" dirty="0"/>
              <a:t>Questions, Myths, Understanding, Engineering</a:t>
            </a:r>
          </a:p>
          <a:p>
            <a:pPr eaLnBrk="1" hangingPunct="1">
              <a:spcBef>
                <a:spcPct val="50000"/>
              </a:spcBef>
            </a:pPr>
            <a:r>
              <a:rPr lang="en-US" altLang="en-US" sz="1800" b="1" dirty="0"/>
              <a:t>What elements need to be included?</a:t>
            </a:r>
          </a:p>
          <a:p>
            <a:pPr eaLnBrk="1" hangingPunct="1">
              <a:spcBef>
                <a:spcPct val="50000"/>
              </a:spcBef>
            </a:pPr>
            <a:r>
              <a:rPr lang="en-US" altLang="en-US" sz="2800" b="1" dirty="0"/>
              <a:t>MANUFACTURING –</a:t>
            </a:r>
          </a:p>
          <a:p>
            <a:pPr eaLnBrk="1" hangingPunct="1">
              <a:spcBef>
                <a:spcPct val="50000"/>
              </a:spcBef>
            </a:pPr>
            <a:r>
              <a:rPr lang="en-US" altLang="en-US" sz="1800" b="1" dirty="0"/>
              <a:t>What are the most cost effective ways to produce our marketing materials?</a:t>
            </a:r>
          </a:p>
          <a:p>
            <a:pPr eaLnBrk="1" hangingPunct="1">
              <a:spcBef>
                <a:spcPct val="50000"/>
              </a:spcBef>
            </a:pPr>
            <a:r>
              <a:rPr lang="en-US" altLang="en-US" sz="2800" b="1" dirty="0"/>
              <a:t>DISTRIBUTION – </a:t>
            </a:r>
          </a:p>
          <a:p>
            <a:pPr eaLnBrk="1" hangingPunct="1">
              <a:spcBef>
                <a:spcPct val="50000"/>
              </a:spcBef>
            </a:pPr>
            <a:r>
              <a:rPr lang="en-US" altLang="en-US" sz="1800" b="1" dirty="0"/>
              <a:t>What are the best and most cost effective ways to get our marketing products in front of the public?</a:t>
            </a:r>
          </a:p>
        </p:txBody>
      </p:sp>
      <p:sp>
        <p:nvSpPr>
          <p:cNvPr id="2" name="Title 1"/>
          <p:cNvSpPr>
            <a:spLocks noGrp="1"/>
          </p:cNvSpPr>
          <p:nvPr>
            <p:ph type="title"/>
          </p:nvPr>
        </p:nvSpPr>
        <p:spPr/>
        <p:txBody>
          <a:bodyPr/>
          <a:lstStyle/>
          <a:p>
            <a:r>
              <a:rPr lang="en-US" dirty="0"/>
              <a:t>The Business Analogy</a:t>
            </a:r>
          </a:p>
        </p:txBody>
      </p:sp>
    </p:spTree>
    <p:extLst>
      <p:ext uri="{BB962C8B-B14F-4D97-AF65-F5344CB8AC3E}">
        <p14:creationId xmlns:p14="http://schemas.microsoft.com/office/powerpoint/2010/main" val="19648932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5122">
                                            <p:txEl>
                                              <p:pRg st="0" end="0"/>
                                            </p:txEl>
                                          </p:spTgt>
                                        </p:tgtEl>
                                        <p:attrNameLst>
                                          <p:attrName>style.visibility</p:attrName>
                                        </p:attrNameLst>
                                      </p:cBhvr>
                                      <p:to>
                                        <p:strVal val="visible"/>
                                      </p:to>
                                    </p:set>
                                    <p:animEffect transition="in" filter="wipe(left)">
                                      <p:cBhvr>
                                        <p:cTn id="7" dur="500"/>
                                        <p:tgtEl>
                                          <p:spTgt spid="5122">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5122">
                                            <p:txEl>
                                              <p:pRg st="1" end="1"/>
                                            </p:txEl>
                                          </p:spTgt>
                                        </p:tgtEl>
                                        <p:attrNameLst>
                                          <p:attrName>style.visibility</p:attrName>
                                        </p:attrNameLst>
                                      </p:cBhvr>
                                      <p:to>
                                        <p:strVal val="visible"/>
                                      </p:to>
                                    </p:set>
                                    <p:animEffect transition="in" filter="wipe(left)">
                                      <p:cBhvr>
                                        <p:cTn id="10" dur="500"/>
                                        <p:tgtEl>
                                          <p:spTgt spid="5122">
                                            <p:txEl>
                                              <p:pRg st="1" end="1"/>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5122">
                                            <p:txEl>
                                              <p:pRg st="2" end="2"/>
                                            </p:txEl>
                                          </p:spTgt>
                                        </p:tgtEl>
                                        <p:attrNameLst>
                                          <p:attrName>style.visibility</p:attrName>
                                        </p:attrNameLst>
                                      </p:cBhvr>
                                      <p:to>
                                        <p:strVal val="visible"/>
                                      </p:to>
                                    </p:set>
                                    <p:animEffect transition="in" filter="wipe(left)">
                                      <p:cBhvr>
                                        <p:cTn id="13" dur="500"/>
                                        <p:tgtEl>
                                          <p:spTgt spid="5122">
                                            <p:txEl>
                                              <p:pRg st="2" end="2"/>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nodeType="clickEffect">
                                  <p:stCondLst>
                                    <p:cond delay="0"/>
                                  </p:stCondLst>
                                  <p:childTnLst>
                                    <p:set>
                                      <p:cBhvr>
                                        <p:cTn id="17" dur="1" fill="hold">
                                          <p:stCondLst>
                                            <p:cond delay="0"/>
                                          </p:stCondLst>
                                        </p:cTn>
                                        <p:tgtEl>
                                          <p:spTgt spid="5122">
                                            <p:txEl>
                                              <p:pRg st="3" end="3"/>
                                            </p:txEl>
                                          </p:spTgt>
                                        </p:tgtEl>
                                        <p:attrNameLst>
                                          <p:attrName>style.visibility</p:attrName>
                                        </p:attrNameLst>
                                      </p:cBhvr>
                                      <p:to>
                                        <p:strVal val="visible"/>
                                      </p:to>
                                    </p:set>
                                    <p:animEffect transition="in" filter="wipe(left)">
                                      <p:cBhvr>
                                        <p:cTn id="18" dur="500"/>
                                        <p:tgtEl>
                                          <p:spTgt spid="5122">
                                            <p:txEl>
                                              <p:pRg st="3" end="3"/>
                                            </p:txEl>
                                          </p:spTgt>
                                        </p:tgtEl>
                                      </p:cBhvr>
                                    </p:animEffect>
                                  </p:childTnLst>
                                </p:cTn>
                              </p:par>
                              <p:par>
                                <p:cTn id="19" presetID="22" presetClass="entr" presetSubtype="8" fill="hold" nodeType="withEffect">
                                  <p:stCondLst>
                                    <p:cond delay="0"/>
                                  </p:stCondLst>
                                  <p:childTnLst>
                                    <p:set>
                                      <p:cBhvr>
                                        <p:cTn id="20" dur="1" fill="hold">
                                          <p:stCondLst>
                                            <p:cond delay="0"/>
                                          </p:stCondLst>
                                        </p:cTn>
                                        <p:tgtEl>
                                          <p:spTgt spid="5122">
                                            <p:txEl>
                                              <p:pRg st="4" end="4"/>
                                            </p:txEl>
                                          </p:spTgt>
                                        </p:tgtEl>
                                        <p:attrNameLst>
                                          <p:attrName>style.visibility</p:attrName>
                                        </p:attrNameLst>
                                      </p:cBhvr>
                                      <p:to>
                                        <p:strVal val="visible"/>
                                      </p:to>
                                    </p:set>
                                    <p:animEffect transition="in" filter="wipe(left)">
                                      <p:cBhvr>
                                        <p:cTn id="21" dur="500"/>
                                        <p:tgtEl>
                                          <p:spTgt spid="5122">
                                            <p:txEl>
                                              <p:pRg st="4" end="4"/>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nodeType="clickEffect">
                                  <p:stCondLst>
                                    <p:cond delay="0"/>
                                  </p:stCondLst>
                                  <p:childTnLst>
                                    <p:set>
                                      <p:cBhvr>
                                        <p:cTn id="25" dur="1" fill="hold">
                                          <p:stCondLst>
                                            <p:cond delay="0"/>
                                          </p:stCondLst>
                                        </p:cTn>
                                        <p:tgtEl>
                                          <p:spTgt spid="5122">
                                            <p:txEl>
                                              <p:pRg st="5" end="5"/>
                                            </p:txEl>
                                          </p:spTgt>
                                        </p:tgtEl>
                                        <p:attrNameLst>
                                          <p:attrName>style.visibility</p:attrName>
                                        </p:attrNameLst>
                                      </p:cBhvr>
                                      <p:to>
                                        <p:strVal val="visible"/>
                                      </p:to>
                                    </p:set>
                                    <p:animEffect transition="in" filter="wipe(left)">
                                      <p:cBhvr>
                                        <p:cTn id="26" dur="500"/>
                                        <p:tgtEl>
                                          <p:spTgt spid="5122">
                                            <p:txEl>
                                              <p:pRg st="5" end="5"/>
                                            </p:txEl>
                                          </p:spTgt>
                                        </p:tgtEl>
                                      </p:cBhvr>
                                    </p:animEffect>
                                  </p:childTnLst>
                                </p:cTn>
                              </p:par>
                              <p:par>
                                <p:cTn id="27" presetID="22" presetClass="entr" presetSubtype="8" fill="hold" nodeType="withEffect">
                                  <p:stCondLst>
                                    <p:cond delay="0"/>
                                  </p:stCondLst>
                                  <p:childTnLst>
                                    <p:set>
                                      <p:cBhvr>
                                        <p:cTn id="28" dur="1" fill="hold">
                                          <p:stCondLst>
                                            <p:cond delay="0"/>
                                          </p:stCondLst>
                                        </p:cTn>
                                        <p:tgtEl>
                                          <p:spTgt spid="5122">
                                            <p:txEl>
                                              <p:pRg st="6" end="6"/>
                                            </p:txEl>
                                          </p:spTgt>
                                        </p:tgtEl>
                                        <p:attrNameLst>
                                          <p:attrName>style.visibility</p:attrName>
                                        </p:attrNameLst>
                                      </p:cBhvr>
                                      <p:to>
                                        <p:strVal val="visible"/>
                                      </p:to>
                                    </p:set>
                                    <p:animEffect transition="in" filter="wipe(left)">
                                      <p:cBhvr>
                                        <p:cTn id="29" dur="500"/>
                                        <p:tgtEl>
                                          <p:spTgt spid="512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752475" y="549729"/>
            <a:ext cx="8382000" cy="838200"/>
          </a:xfrm>
        </p:spPr>
        <p:txBody>
          <a:bodyPr/>
          <a:lstStyle/>
          <a:p>
            <a:pPr>
              <a:defRPr/>
            </a:pPr>
            <a:r>
              <a:rPr lang="en-US" sz="3200" dirty="0">
                <a:latin typeface="+mn-lt"/>
              </a:rPr>
              <a:t>Create Your Own – Machinery/Software</a:t>
            </a:r>
          </a:p>
        </p:txBody>
      </p:sp>
      <p:sp>
        <p:nvSpPr>
          <p:cNvPr id="35843" name="Rectangle 6"/>
          <p:cNvSpPr txBox="1">
            <a:spLocks noChangeArrowheads="1"/>
          </p:cNvSpPr>
          <p:nvPr/>
        </p:nvSpPr>
        <p:spPr bwMode="auto">
          <a:xfrm>
            <a:off x="-9525" y="4883604"/>
            <a:ext cx="91249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085850" indent="-228600">
              <a:defRPr>
                <a:solidFill>
                  <a:schemeClr val="tx1"/>
                </a:solidFill>
                <a:latin typeface="Arial" panose="020B0604020202020204" pitchFamily="34" charset="0"/>
                <a:cs typeface="Arial" panose="020B0604020202020204" pitchFamily="34" charset="0"/>
              </a:defRPr>
            </a:lvl3pPr>
            <a:lvl4pPr marL="1428750" indent="-228600">
              <a:defRPr>
                <a:solidFill>
                  <a:schemeClr val="tx1"/>
                </a:solidFill>
                <a:latin typeface="Arial" panose="020B0604020202020204" pitchFamily="34" charset="0"/>
                <a:cs typeface="Arial" panose="020B0604020202020204" pitchFamily="34" charset="0"/>
              </a:defRPr>
            </a:lvl4pPr>
            <a:lvl5pPr marL="1771650" indent="-228600">
              <a:defRPr>
                <a:solidFill>
                  <a:schemeClr val="tx1"/>
                </a:solidFill>
                <a:latin typeface="Arial" panose="020B0604020202020204" pitchFamily="34" charset="0"/>
                <a:cs typeface="Arial" panose="020B0604020202020204" pitchFamily="34" charset="0"/>
              </a:defRPr>
            </a:lvl5pPr>
            <a:lvl6pPr marL="22288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6860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1432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6004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buSzPct val="60000"/>
              <a:buFont typeface="Monotype Sorts"/>
              <a:buNone/>
            </a:pPr>
            <a:r>
              <a:rPr lang="en-US" altLang="en-US" sz="2800">
                <a:latin typeface="Arial Narrow" panose="020B0606020202030204" pitchFamily="34" charset="0"/>
              </a:rPr>
              <a:t>5385x2265 banner created with Paint.net</a:t>
            </a:r>
          </a:p>
          <a:p>
            <a:pPr algn="ctr" eaLnBrk="1" hangingPunct="1">
              <a:buSzPct val="60000"/>
              <a:buFont typeface="Monotype Sorts"/>
              <a:buNone/>
            </a:pPr>
            <a:r>
              <a:rPr lang="en-US" altLang="en-US" sz="2800">
                <a:latin typeface="Arial Narrow" panose="020B0606020202030204" pitchFamily="34" charset="0"/>
              </a:rPr>
              <a:t>to Staples specs</a:t>
            </a:r>
          </a:p>
        </p:txBody>
      </p:sp>
      <p:pic>
        <p:nvPicPr>
          <p:cNvPr id="35844" name="Picture 1"/>
          <p:cNvPicPr>
            <a:picLocks noChangeAspect="1"/>
          </p:cNvPicPr>
          <p:nvPr/>
        </p:nvPicPr>
        <p:blipFill>
          <a:blip r:embed="rId2">
            <a:extLst>
              <a:ext uri="{28A0092B-C50C-407E-A947-70E740481C1C}">
                <a14:useLocalDpi xmlns:a14="http://schemas.microsoft.com/office/drawing/2010/main" val="0"/>
              </a:ext>
            </a:extLst>
          </a:blip>
          <a:srcRect l="24339" t="17892" r="15044" b="30840"/>
          <a:stretch>
            <a:fillRect/>
          </a:stretch>
        </p:blipFill>
        <p:spPr bwMode="auto">
          <a:xfrm>
            <a:off x="0" y="1159329"/>
            <a:ext cx="9134475"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0803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762000" y="704850"/>
            <a:ext cx="8382000" cy="838200"/>
          </a:xfrm>
        </p:spPr>
        <p:txBody>
          <a:bodyPr/>
          <a:lstStyle/>
          <a:p>
            <a:pPr>
              <a:defRPr/>
            </a:pPr>
            <a:r>
              <a:rPr lang="en-US" sz="3200" dirty="0">
                <a:latin typeface="+mn-lt"/>
              </a:rPr>
              <a:t>Labor</a:t>
            </a:r>
          </a:p>
        </p:txBody>
      </p:sp>
      <p:sp>
        <p:nvSpPr>
          <p:cNvPr id="39939" name="Rectangle 6"/>
          <p:cNvSpPr txBox="1">
            <a:spLocks noChangeArrowheads="1"/>
          </p:cNvSpPr>
          <p:nvPr/>
        </p:nvSpPr>
        <p:spPr bwMode="auto">
          <a:xfrm>
            <a:off x="762000" y="1543050"/>
            <a:ext cx="8077200" cy="434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085850" indent="-228600">
              <a:defRPr>
                <a:solidFill>
                  <a:schemeClr val="tx1"/>
                </a:solidFill>
                <a:latin typeface="Arial" panose="020B0604020202020204" pitchFamily="34" charset="0"/>
                <a:cs typeface="Arial" panose="020B0604020202020204" pitchFamily="34" charset="0"/>
              </a:defRPr>
            </a:lvl3pPr>
            <a:lvl4pPr marL="1428750" indent="-228600">
              <a:defRPr>
                <a:solidFill>
                  <a:schemeClr val="tx1"/>
                </a:solidFill>
                <a:latin typeface="Arial" panose="020B0604020202020204" pitchFamily="34" charset="0"/>
                <a:cs typeface="Arial" panose="020B0604020202020204" pitchFamily="34" charset="0"/>
              </a:defRPr>
            </a:lvl4pPr>
            <a:lvl5pPr marL="1771650" indent="-228600">
              <a:defRPr>
                <a:solidFill>
                  <a:schemeClr val="tx1"/>
                </a:solidFill>
                <a:latin typeface="Arial" panose="020B0604020202020204" pitchFamily="34" charset="0"/>
                <a:cs typeface="Arial" panose="020B0604020202020204" pitchFamily="34" charset="0"/>
              </a:defRPr>
            </a:lvl5pPr>
            <a:lvl6pPr marL="22288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6860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1432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6004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SzPct val="60000"/>
              <a:buFont typeface="Monotype Sorts"/>
              <a:buNone/>
            </a:pPr>
            <a:r>
              <a:rPr lang="en-US" altLang="en-US" sz="3200" b="1">
                <a:latin typeface="Calibri" panose="020F0502020204030204" pitchFamily="34" charset="0"/>
              </a:rPr>
              <a:t>Squadron Volunteers: </a:t>
            </a:r>
            <a:r>
              <a:rPr lang="en-US" altLang="en-US" sz="2800">
                <a:latin typeface="Calibri" panose="020F0502020204030204" pitchFamily="34" charset="0"/>
              </a:rPr>
              <a:t>Squadron members have various talents. Do you know what they are? Divide the workload. (Writers, Graphic Artists, and others)</a:t>
            </a:r>
          </a:p>
          <a:p>
            <a:pPr eaLnBrk="1" hangingPunct="1">
              <a:buSzPct val="60000"/>
              <a:buFont typeface="Monotype Sorts"/>
              <a:buNone/>
            </a:pPr>
            <a:endParaRPr lang="en-US" altLang="en-US" sz="1200">
              <a:latin typeface="Calibri" panose="020F0502020204030204" pitchFamily="34" charset="0"/>
            </a:endParaRPr>
          </a:p>
          <a:p>
            <a:pPr eaLnBrk="1" hangingPunct="1">
              <a:buSzPct val="60000"/>
              <a:buFont typeface="Monotype Sorts"/>
              <a:buNone/>
            </a:pPr>
            <a:r>
              <a:rPr lang="en-US" altLang="en-US" sz="3200" b="1">
                <a:latin typeface="Calibri" panose="020F0502020204030204" pitchFamily="34" charset="0"/>
              </a:rPr>
              <a:t>Donated Time: </a:t>
            </a:r>
            <a:r>
              <a:rPr lang="en-US" altLang="en-US" sz="2800">
                <a:latin typeface="Calibri" panose="020F0502020204030204" pitchFamily="34" charset="0"/>
              </a:rPr>
              <a:t>Local businesses sympathetic to our mission may be able to help with specific tasks. Start small and don’t expect them to do everything.</a:t>
            </a:r>
          </a:p>
          <a:p>
            <a:pPr eaLnBrk="1" hangingPunct="1">
              <a:buSzPct val="60000"/>
              <a:buFont typeface="Monotype Sorts"/>
              <a:buNone/>
            </a:pPr>
            <a:endParaRPr lang="en-US" altLang="en-US" sz="1200">
              <a:latin typeface="Calibri" panose="020F0502020204030204" pitchFamily="34" charset="0"/>
            </a:endParaRPr>
          </a:p>
          <a:p>
            <a:pPr eaLnBrk="1" hangingPunct="1">
              <a:buSzPct val="60000"/>
              <a:buFont typeface="Monotype Sorts"/>
              <a:buNone/>
            </a:pPr>
            <a:r>
              <a:rPr lang="en-US" altLang="en-US" sz="3200" b="1">
                <a:latin typeface="Calibri" panose="020F0502020204030204" pitchFamily="34" charset="0"/>
              </a:rPr>
              <a:t>Paid Help: </a:t>
            </a:r>
            <a:r>
              <a:rPr lang="en-US" altLang="en-US" sz="2800">
                <a:latin typeface="Calibri" panose="020F0502020204030204" pitchFamily="34" charset="0"/>
              </a:rPr>
              <a:t>You may be able to do most tasks, but still need to pay for specific work like printing.</a:t>
            </a:r>
          </a:p>
        </p:txBody>
      </p:sp>
    </p:spTree>
    <p:extLst>
      <p:ext uri="{BB962C8B-B14F-4D97-AF65-F5344CB8AC3E}">
        <p14:creationId xmlns:p14="http://schemas.microsoft.com/office/powerpoint/2010/main" val="35156407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9939">
                                            <p:txEl>
                                              <p:pRg st="0" end="0"/>
                                            </p:txEl>
                                          </p:spTgt>
                                        </p:tgtEl>
                                        <p:attrNameLst>
                                          <p:attrName>style.visibility</p:attrName>
                                        </p:attrNameLst>
                                      </p:cBhvr>
                                      <p:to>
                                        <p:strVal val="visible"/>
                                      </p:to>
                                    </p:set>
                                    <p:animEffect transition="in" filter="wipe(left)">
                                      <p:cBhvr>
                                        <p:cTn id="7" dur="500"/>
                                        <p:tgtEl>
                                          <p:spTgt spid="399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9939">
                                            <p:txEl>
                                              <p:pRg st="2" end="2"/>
                                            </p:txEl>
                                          </p:spTgt>
                                        </p:tgtEl>
                                        <p:attrNameLst>
                                          <p:attrName>style.visibility</p:attrName>
                                        </p:attrNameLst>
                                      </p:cBhvr>
                                      <p:to>
                                        <p:strVal val="visible"/>
                                      </p:to>
                                    </p:set>
                                    <p:animEffect transition="in" filter="wipe(left)">
                                      <p:cBhvr>
                                        <p:cTn id="12" dur="500"/>
                                        <p:tgtEl>
                                          <p:spTgt spid="39939">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39939">
                                            <p:txEl>
                                              <p:pRg st="4" end="4"/>
                                            </p:txEl>
                                          </p:spTgt>
                                        </p:tgtEl>
                                        <p:attrNameLst>
                                          <p:attrName>style.visibility</p:attrName>
                                        </p:attrNameLst>
                                      </p:cBhvr>
                                      <p:to>
                                        <p:strVal val="visible"/>
                                      </p:to>
                                    </p:set>
                                    <p:animEffect transition="in" filter="wipe(left)">
                                      <p:cBhvr>
                                        <p:cTn id="17" dur="500"/>
                                        <p:tgtEl>
                                          <p:spTgt spid="3993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55864" y="557893"/>
            <a:ext cx="8382000" cy="838200"/>
          </a:xfrm>
        </p:spPr>
        <p:txBody>
          <a:bodyPr/>
          <a:lstStyle/>
          <a:p>
            <a:pPr>
              <a:defRPr/>
            </a:pPr>
            <a:r>
              <a:rPr lang="en-US" sz="3200" b="1" dirty="0">
                <a:latin typeface="+mn-lt"/>
              </a:rPr>
              <a:t>DISTRIBUTION</a:t>
            </a:r>
          </a:p>
        </p:txBody>
      </p:sp>
      <p:sp>
        <p:nvSpPr>
          <p:cNvPr id="40963" name="Rectangle 6"/>
          <p:cNvSpPr txBox="1">
            <a:spLocks noChangeArrowheads="1"/>
          </p:cNvSpPr>
          <p:nvPr/>
        </p:nvSpPr>
        <p:spPr bwMode="auto">
          <a:xfrm>
            <a:off x="655864" y="1391331"/>
            <a:ext cx="8077200" cy="434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085850" indent="-228600">
              <a:defRPr>
                <a:solidFill>
                  <a:schemeClr val="tx1"/>
                </a:solidFill>
                <a:latin typeface="Arial" panose="020B0604020202020204" pitchFamily="34" charset="0"/>
                <a:cs typeface="Arial" panose="020B0604020202020204" pitchFamily="34" charset="0"/>
              </a:defRPr>
            </a:lvl3pPr>
            <a:lvl4pPr marL="1428750" indent="-228600">
              <a:defRPr>
                <a:solidFill>
                  <a:schemeClr val="tx1"/>
                </a:solidFill>
                <a:latin typeface="Arial" panose="020B0604020202020204" pitchFamily="34" charset="0"/>
                <a:cs typeface="Arial" panose="020B0604020202020204" pitchFamily="34" charset="0"/>
              </a:defRPr>
            </a:lvl4pPr>
            <a:lvl5pPr marL="1771650" indent="-228600">
              <a:defRPr>
                <a:solidFill>
                  <a:schemeClr val="tx1"/>
                </a:solidFill>
                <a:latin typeface="Arial" panose="020B0604020202020204" pitchFamily="34" charset="0"/>
                <a:cs typeface="Arial" panose="020B0604020202020204" pitchFamily="34" charset="0"/>
              </a:defRPr>
            </a:lvl5pPr>
            <a:lvl6pPr marL="22288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6860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1432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6004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200"/>
              <a:t>What are the best and most cost effective ways to get our marketing products</a:t>
            </a:r>
          </a:p>
          <a:p>
            <a:pPr algn="ctr" eaLnBrk="1" hangingPunct="1"/>
            <a:r>
              <a:rPr lang="en-US" altLang="en-US" sz="3200"/>
              <a:t>in front of the public?</a:t>
            </a:r>
          </a:p>
          <a:p>
            <a:pPr algn="ctr" eaLnBrk="1" hangingPunct="1"/>
            <a:endParaRPr lang="en-US" altLang="en-US" sz="1200" b="1"/>
          </a:p>
          <a:p>
            <a:pPr algn="ctr" eaLnBrk="1" hangingPunct="1"/>
            <a:r>
              <a:rPr lang="en-US" altLang="en-US" sz="3200" b="1"/>
              <a:t>Location, Location, Location</a:t>
            </a:r>
          </a:p>
          <a:p>
            <a:pPr algn="ctr" eaLnBrk="1" hangingPunct="1"/>
            <a:endParaRPr lang="en-US" altLang="en-US" sz="1200" b="1"/>
          </a:p>
          <a:p>
            <a:pPr algn="ctr" eaLnBrk="1" hangingPunct="1"/>
            <a:r>
              <a:rPr lang="en-US" altLang="en-US" sz="3200" b="1"/>
              <a:t>Develop Relationships</a:t>
            </a:r>
          </a:p>
          <a:p>
            <a:pPr algn="ctr" eaLnBrk="1" hangingPunct="1"/>
            <a:endParaRPr lang="en-US" altLang="en-US" sz="1200" b="1"/>
          </a:p>
          <a:p>
            <a:pPr algn="ctr" eaLnBrk="1" hangingPunct="1"/>
            <a:r>
              <a:rPr lang="en-US" altLang="en-US" sz="3200" b="1"/>
              <a:t>Electronic Distribution </a:t>
            </a:r>
            <a:r>
              <a:rPr lang="en-US" altLang="en-US" sz="3200">
                <a:latin typeface="Arial Narrow" panose="020B0606020202030204" pitchFamily="34" charset="0"/>
              </a:rPr>
              <a:t>(Format Conversion)</a:t>
            </a:r>
          </a:p>
          <a:p>
            <a:pPr algn="ctr" eaLnBrk="1" hangingPunct="1"/>
            <a:endParaRPr lang="en-US" altLang="en-US" sz="1200" b="1"/>
          </a:p>
          <a:p>
            <a:pPr algn="ctr" eaLnBrk="1" hangingPunct="1"/>
            <a:r>
              <a:rPr lang="en-US" altLang="en-US" sz="3200" b="1"/>
              <a:t>All Require More Labor</a:t>
            </a:r>
          </a:p>
          <a:p>
            <a:pPr algn="ctr" eaLnBrk="1" hangingPunct="1">
              <a:spcBef>
                <a:spcPct val="50000"/>
              </a:spcBef>
            </a:pPr>
            <a:endParaRPr lang="en-US" altLang="en-US" sz="3200" b="1"/>
          </a:p>
        </p:txBody>
      </p:sp>
    </p:spTree>
    <p:extLst>
      <p:ext uri="{BB962C8B-B14F-4D97-AF65-F5344CB8AC3E}">
        <p14:creationId xmlns:p14="http://schemas.microsoft.com/office/powerpoint/2010/main" val="23860111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animEffect transition="in" filter="wipe(left)">
                                      <p:cBhvr>
                                        <p:cTn id="7" dur="500"/>
                                        <p:tgtEl>
                                          <p:spTgt spid="40963">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40963">
                                            <p:txEl>
                                              <p:pRg st="1" end="1"/>
                                            </p:txEl>
                                          </p:spTgt>
                                        </p:tgtEl>
                                        <p:attrNameLst>
                                          <p:attrName>style.visibility</p:attrName>
                                        </p:attrNameLst>
                                      </p:cBhvr>
                                      <p:to>
                                        <p:strVal val="visible"/>
                                      </p:to>
                                    </p:set>
                                    <p:animEffect transition="in" filter="wipe(left)">
                                      <p:cBhvr>
                                        <p:cTn id="10" dur="500"/>
                                        <p:tgtEl>
                                          <p:spTgt spid="40963">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3" presetClass="entr" presetSubtype="16" repeatCount="3000" fill="hold" nodeType="clickEffect">
                                  <p:stCondLst>
                                    <p:cond delay="0"/>
                                  </p:stCondLst>
                                  <p:iterate type="lt">
                                    <p:tmPct val="10000"/>
                                  </p:iterate>
                                  <p:childTnLst>
                                    <p:set>
                                      <p:cBhvr>
                                        <p:cTn id="14" dur="1" fill="hold">
                                          <p:stCondLst>
                                            <p:cond delay="0"/>
                                          </p:stCondLst>
                                        </p:cTn>
                                        <p:tgtEl>
                                          <p:spTgt spid="40963">
                                            <p:txEl>
                                              <p:pRg st="3" end="3"/>
                                            </p:txEl>
                                          </p:spTgt>
                                        </p:tgtEl>
                                        <p:attrNameLst>
                                          <p:attrName>style.visibility</p:attrName>
                                        </p:attrNameLst>
                                      </p:cBhvr>
                                      <p:to>
                                        <p:strVal val="visible"/>
                                      </p:to>
                                    </p:set>
                                    <p:anim calcmode="lin" valueType="num">
                                      <p:cBhvr>
                                        <p:cTn id="15" dur="500" fill="hold"/>
                                        <p:tgtEl>
                                          <p:spTgt spid="40963">
                                            <p:txEl>
                                              <p:pRg st="3" end="3"/>
                                            </p:txEl>
                                          </p:spTgt>
                                        </p:tgtEl>
                                        <p:attrNameLst>
                                          <p:attrName>ppt_w</p:attrName>
                                        </p:attrNameLst>
                                      </p:cBhvr>
                                      <p:tavLst>
                                        <p:tav tm="0">
                                          <p:val>
                                            <p:fltVal val="0"/>
                                          </p:val>
                                        </p:tav>
                                        <p:tav tm="100000">
                                          <p:val>
                                            <p:strVal val="#ppt_w"/>
                                          </p:val>
                                        </p:tav>
                                      </p:tavLst>
                                    </p:anim>
                                    <p:anim calcmode="lin" valueType="num">
                                      <p:cBhvr>
                                        <p:cTn id="16" dur="500" fill="hold"/>
                                        <p:tgtEl>
                                          <p:spTgt spid="40963">
                                            <p:txEl>
                                              <p:pRg st="3" end="3"/>
                                            </p:txEl>
                                          </p:spTgt>
                                        </p:tgtEl>
                                        <p:attrNameLst>
                                          <p:attrName>ppt_h</p:attrName>
                                        </p:attrNameLst>
                                      </p:cBhvr>
                                      <p:tavLst>
                                        <p:tav tm="0">
                                          <p:val>
                                            <p:fltVal val="0"/>
                                          </p:val>
                                        </p:tav>
                                        <p:tav tm="100000">
                                          <p:val>
                                            <p:strVal val="#ppt_h"/>
                                          </p:val>
                                        </p:tav>
                                      </p:tavLst>
                                    </p:anim>
                                    <p:animEffect transition="in" filter="fade">
                                      <p:cBhvr>
                                        <p:cTn id="17" dur="500"/>
                                        <p:tgtEl>
                                          <p:spTgt spid="40963">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40963">
                                            <p:txEl>
                                              <p:pRg st="5" end="5"/>
                                            </p:txEl>
                                          </p:spTgt>
                                        </p:tgtEl>
                                        <p:attrNameLst>
                                          <p:attrName>style.visibility</p:attrName>
                                        </p:attrNameLst>
                                      </p:cBhvr>
                                      <p:to>
                                        <p:strVal val="visible"/>
                                      </p:to>
                                    </p:set>
                                    <p:animEffect transition="in" filter="wipe(left)">
                                      <p:cBhvr>
                                        <p:cTn id="22" dur="500"/>
                                        <p:tgtEl>
                                          <p:spTgt spid="40963">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40963">
                                            <p:txEl>
                                              <p:pRg st="7" end="7"/>
                                            </p:txEl>
                                          </p:spTgt>
                                        </p:tgtEl>
                                        <p:attrNameLst>
                                          <p:attrName>style.visibility</p:attrName>
                                        </p:attrNameLst>
                                      </p:cBhvr>
                                      <p:to>
                                        <p:strVal val="visible"/>
                                      </p:to>
                                    </p:set>
                                    <p:animEffect transition="in" filter="wipe(left)">
                                      <p:cBhvr>
                                        <p:cTn id="27" dur="500"/>
                                        <p:tgtEl>
                                          <p:spTgt spid="40963">
                                            <p:txEl>
                                              <p:pRg st="7" end="7"/>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40963">
                                            <p:txEl>
                                              <p:pRg st="9" end="9"/>
                                            </p:txEl>
                                          </p:spTgt>
                                        </p:tgtEl>
                                        <p:attrNameLst>
                                          <p:attrName>style.visibility</p:attrName>
                                        </p:attrNameLst>
                                      </p:cBhvr>
                                      <p:to>
                                        <p:strVal val="visible"/>
                                      </p:to>
                                    </p:set>
                                    <p:animEffect transition="in" filter="wipe(left)">
                                      <p:cBhvr>
                                        <p:cTn id="32" dur="500"/>
                                        <p:tgtEl>
                                          <p:spTgt spid="4096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762000" y="729343"/>
            <a:ext cx="8382000" cy="838200"/>
          </a:xfrm>
        </p:spPr>
        <p:txBody>
          <a:bodyPr/>
          <a:lstStyle/>
          <a:p>
            <a:pPr>
              <a:defRPr/>
            </a:pPr>
            <a:r>
              <a:rPr lang="en-US" sz="3200" b="1" dirty="0">
                <a:latin typeface="+mn-lt"/>
              </a:rPr>
              <a:t>DISTRIBUTION</a:t>
            </a:r>
          </a:p>
        </p:txBody>
      </p:sp>
      <p:sp>
        <p:nvSpPr>
          <p:cNvPr id="35843" name="Rectangle 6"/>
          <p:cNvSpPr txBox="1">
            <a:spLocks noChangeArrowheads="1"/>
          </p:cNvSpPr>
          <p:nvPr/>
        </p:nvSpPr>
        <p:spPr bwMode="auto">
          <a:xfrm>
            <a:off x="762000" y="1338943"/>
            <a:ext cx="8077200" cy="434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085850" indent="-228600">
              <a:defRPr>
                <a:solidFill>
                  <a:schemeClr val="tx1"/>
                </a:solidFill>
                <a:latin typeface="Arial" panose="020B0604020202020204" pitchFamily="34" charset="0"/>
                <a:cs typeface="Arial" panose="020B0604020202020204" pitchFamily="34" charset="0"/>
              </a:defRPr>
            </a:lvl3pPr>
            <a:lvl4pPr marL="1428750" indent="-228600">
              <a:defRPr>
                <a:solidFill>
                  <a:schemeClr val="tx1"/>
                </a:solidFill>
                <a:latin typeface="Arial" panose="020B0604020202020204" pitchFamily="34" charset="0"/>
                <a:cs typeface="Arial" panose="020B0604020202020204" pitchFamily="34" charset="0"/>
              </a:defRPr>
            </a:lvl4pPr>
            <a:lvl5pPr marL="1771650" indent="-228600">
              <a:defRPr>
                <a:solidFill>
                  <a:schemeClr val="tx1"/>
                </a:solidFill>
                <a:latin typeface="Arial" panose="020B0604020202020204" pitchFamily="34" charset="0"/>
                <a:cs typeface="Arial" panose="020B0604020202020204" pitchFamily="34" charset="0"/>
              </a:defRPr>
            </a:lvl5pPr>
            <a:lvl6pPr marL="22288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6860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1432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6004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indent="-342900" eaLnBrk="1" hangingPunct="1">
              <a:spcBef>
                <a:spcPct val="20000"/>
              </a:spcBef>
              <a:buSzPct val="60000"/>
              <a:buFont typeface="Monotype Sorts" pitchFamily="2" charset="2"/>
              <a:buChar char="u"/>
              <a:defRPr/>
            </a:pPr>
            <a:r>
              <a:rPr lang="en-US" sz="3200" kern="0" dirty="0">
                <a:solidFill>
                  <a:srgbClr val="000000"/>
                </a:solidFill>
                <a:latin typeface="Calibri" pitchFamily="34" charset="0"/>
                <a:cs typeface="+mn-cs"/>
              </a:rPr>
              <a:t>Promotion Defined - a call to action</a:t>
            </a:r>
          </a:p>
          <a:p>
            <a:pPr marL="342900" indent="-342900" eaLnBrk="1" hangingPunct="1">
              <a:spcBef>
                <a:spcPct val="20000"/>
              </a:spcBef>
              <a:buSzPct val="60000"/>
              <a:buFont typeface="Monotype Sorts" pitchFamily="2" charset="2"/>
              <a:buChar char="u"/>
              <a:defRPr/>
            </a:pPr>
            <a:r>
              <a:rPr lang="en-US" sz="3200" kern="0" dirty="0">
                <a:solidFill>
                  <a:srgbClr val="000000"/>
                </a:solidFill>
                <a:latin typeface="Calibri" pitchFamily="34" charset="0"/>
                <a:cs typeface="+mn-cs"/>
              </a:rPr>
              <a:t>Promotes education and membership directly to individuals</a:t>
            </a:r>
          </a:p>
          <a:p>
            <a:pPr lvl="1" eaLnBrk="1" hangingPunct="1">
              <a:spcBef>
                <a:spcPts val="0"/>
              </a:spcBef>
              <a:buSzPct val="60000"/>
              <a:buFont typeface="Monotype Sorts" pitchFamily="2" charset="2"/>
              <a:buChar char="l"/>
              <a:defRPr/>
            </a:pPr>
            <a:r>
              <a:rPr lang="en-US" sz="2800" kern="0" dirty="0">
                <a:solidFill>
                  <a:srgbClr val="000000"/>
                </a:solidFill>
                <a:latin typeface="Calibri" pitchFamily="34" charset="0"/>
              </a:rPr>
              <a:t>Not public service announcements</a:t>
            </a:r>
          </a:p>
          <a:p>
            <a:pPr lvl="1" eaLnBrk="1" hangingPunct="1">
              <a:spcBef>
                <a:spcPts val="0"/>
              </a:spcBef>
              <a:buSzPct val="60000"/>
              <a:buFont typeface="Monotype Sorts" pitchFamily="2" charset="2"/>
              <a:buChar char="l"/>
              <a:defRPr/>
            </a:pPr>
            <a:r>
              <a:rPr lang="en-US" sz="2800" kern="0" dirty="0">
                <a:solidFill>
                  <a:srgbClr val="000000"/>
                </a:solidFill>
                <a:latin typeface="Calibri" pitchFamily="34" charset="0"/>
              </a:rPr>
              <a:t>Not generalized statements about safety</a:t>
            </a:r>
          </a:p>
          <a:p>
            <a:pPr lvl="1" eaLnBrk="1" hangingPunct="1">
              <a:spcBef>
                <a:spcPts val="0"/>
              </a:spcBef>
              <a:buSzPct val="60000"/>
              <a:buFont typeface="Monotype Sorts" pitchFamily="2" charset="2"/>
              <a:buChar char="l"/>
              <a:defRPr/>
            </a:pPr>
            <a:r>
              <a:rPr lang="en-US" sz="2800" kern="0" dirty="0">
                <a:solidFill>
                  <a:srgbClr val="000000"/>
                </a:solidFill>
                <a:latin typeface="Calibri" pitchFamily="34" charset="0"/>
              </a:rPr>
              <a:t>Not education</a:t>
            </a:r>
          </a:p>
          <a:p>
            <a:pPr marL="457200" lvl="1" indent="0" algn="ctr" eaLnBrk="1" hangingPunct="1">
              <a:spcBef>
                <a:spcPts val="0"/>
              </a:spcBef>
              <a:buSzPct val="60000"/>
              <a:defRPr/>
            </a:pPr>
            <a:r>
              <a:rPr lang="en-US" sz="2800" kern="0" dirty="0">
                <a:solidFill>
                  <a:srgbClr val="000000"/>
                </a:solidFill>
                <a:latin typeface="Calibri" pitchFamily="34" charset="0"/>
              </a:rPr>
              <a:t>(These are PR which is also useful, but be aware</a:t>
            </a:r>
          </a:p>
          <a:p>
            <a:pPr marL="457200" lvl="1" indent="0" algn="ctr" eaLnBrk="1" hangingPunct="1">
              <a:spcBef>
                <a:spcPts val="0"/>
              </a:spcBef>
              <a:buSzPct val="60000"/>
              <a:defRPr/>
            </a:pPr>
            <a:r>
              <a:rPr lang="en-US" sz="2800" kern="0" dirty="0">
                <a:solidFill>
                  <a:srgbClr val="000000"/>
                </a:solidFill>
                <a:latin typeface="Calibri" pitchFamily="34" charset="0"/>
              </a:rPr>
              <a:t>of the difference and use appropriately.)</a:t>
            </a:r>
          </a:p>
          <a:p>
            <a:pPr marL="342900" indent="-342900" eaLnBrk="1" hangingPunct="1">
              <a:spcBef>
                <a:spcPct val="20000"/>
              </a:spcBef>
              <a:buSzPct val="60000"/>
              <a:buFont typeface="Monotype Sorts" pitchFamily="2" charset="2"/>
              <a:buChar char="u"/>
              <a:defRPr/>
            </a:pPr>
            <a:r>
              <a:rPr lang="en-US" sz="3200" kern="0" dirty="0">
                <a:solidFill>
                  <a:srgbClr val="000000"/>
                </a:solidFill>
                <a:latin typeface="Calibri" pitchFamily="34" charset="0"/>
                <a:cs typeface="+mn-cs"/>
              </a:rPr>
              <a:t>Not materials from other organizations</a:t>
            </a:r>
          </a:p>
          <a:p>
            <a:pPr algn="ctr" eaLnBrk="1" hangingPunct="1">
              <a:spcBef>
                <a:spcPct val="50000"/>
              </a:spcBef>
              <a:defRPr/>
            </a:pPr>
            <a:endParaRPr lang="en-US" altLang="en-US" sz="3200" b="1" dirty="0"/>
          </a:p>
        </p:txBody>
      </p:sp>
    </p:spTree>
    <p:extLst>
      <p:ext uri="{BB962C8B-B14F-4D97-AF65-F5344CB8AC3E}">
        <p14:creationId xmlns:p14="http://schemas.microsoft.com/office/powerpoint/2010/main" val="37403421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5843">
                                            <p:txEl>
                                              <p:pRg st="0" end="0"/>
                                            </p:txEl>
                                          </p:spTgt>
                                        </p:tgtEl>
                                        <p:attrNameLst>
                                          <p:attrName>style.visibility</p:attrName>
                                        </p:attrNameLst>
                                      </p:cBhvr>
                                      <p:to>
                                        <p:strVal val="visible"/>
                                      </p:to>
                                    </p:set>
                                    <p:animEffect transition="in" filter="wipe(left)">
                                      <p:cBhvr>
                                        <p:cTn id="7" dur="500"/>
                                        <p:tgtEl>
                                          <p:spTgt spid="358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5843">
                                            <p:txEl>
                                              <p:pRg st="1" end="1"/>
                                            </p:txEl>
                                          </p:spTgt>
                                        </p:tgtEl>
                                        <p:attrNameLst>
                                          <p:attrName>style.visibility</p:attrName>
                                        </p:attrNameLst>
                                      </p:cBhvr>
                                      <p:to>
                                        <p:strVal val="visible"/>
                                      </p:to>
                                    </p:set>
                                    <p:animEffect transition="in" filter="wipe(left)">
                                      <p:cBhvr>
                                        <p:cTn id="12" dur="500"/>
                                        <p:tgtEl>
                                          <p:spTgt spid="3584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35843">
                                            <p:txEl>
                                              <p:pRg st="2" end="2"/>
                                            </p:txEl>
                                          </p:spTgt>
                                        </p:tgtEl>
                                        <p:attrNameLst>
                                          <p:attrName>style.visibility</p:attrName>
                                        </p:attrNameLst>
                                      </p:cBhvr>
                                      <p:to>
                                        <p:strVal val="visible"/>
                                      </p:to>
                                    </p:set>
                                    <p:animEffect transition="in" filter="wipe(left)">
                                      <p:cBhvr>
                                        <p:cTn id="17" dur="500"/>
                                        <p:tgtEl>
                                          <p:spTgt spid="3584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35843">
                                            <p:txEl>
                                              <p:pRg st="3" end="3"/>
                                            </p:txEl>
                                          </p:spTgt>
                                        </p:tgtEl>
                                        <p:attrNameLst>
                                          <p:attrName>style.visibility</p:attrName>
                                        </p:attrNameLst>
                                      </p:cBhvr>
                                      <p:to>
                                        <p:strVal val="visible"/>
                                      </p:to>
                                    </p:set>
                                    <p:animEffect transition="in" filter="wipe(left)">
                                      <p:cBhvr>
                                        <p:cTn id="22" dur="500"/>
                                        <p:tgtEl>
                                          <p:spTgt spid="3584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35843">
                                            <p:txEl>
                                              <p:pRg st="4" end="4"/>
                                            </p:txEl>
                                          </p:spTgt>
                                        </p:tgtEl>
                                        <p:attrNameLst>
                                          <p:attrName>style.visibility</p:attrName>
                                        </p:attrNameLst>
                                      </p:cBhvr>
                                      <p:to>
                                        <p:strVal val="visible"/>
                                      </p:to>
                                    </p:set>
                                    <p:animEffect transition="in" filter="wipe(left)">
                                      <p:cBhvr>
                                        <p:cTn id="27" dur="500"/>
                                        <p:tgtEl>
                                          <p:spTgt spid="35843">
                                            <p:txEl>
                                              <p:pRg st="4" end="4"/>
                                            </p:txEl>
                                          </p:spTgt>
                                        </p:tgtEl>
                                      </p:cBhvr>
                                    </p:animEffect>
                                  </p:childTnLst>
                                </p:cTn>
                              </p:par>
                            </p:childTnLst>
                          </p:cTn>
                        </p:par>
                        <p:par>
                          <p:cTn id="28" fill="hold" nodeType="afterGroup">
                            <p:stCondLst>
                              <p:cond delay="500"/>
                            </p:stCondLst>
                            <p:childTnLst>
                              <p:par>
                                <p:cTn id="29" presetID="22" presetClass="entr" presetSubtype="8" fill="hold" nodeType="afterEffect">
                                  <p:stCondLst>
                                    <p:cond delay="0"/>
                                  </p:stCondLst>
                                  <p:childTnLst>
                                    <p:set>
                                      <p:cBhvr>
                                        <p:cTn id="30" dur="1" fill="hold">
                                          <p:stCondLst>
                                            <p:cond delay="0"/>
                                          </p:stCondLst>
                                        </p:cTn>
                                        <p:tgtEl>
                                          <p:spTgt spid="35843">
                                            <p:txEl>
                                              <p:pRg st="5" end="5"/>
                                            </p:txEl>
                                          </p:spTgt>
                                        </p:tgtEl>
                                        <p:attrNameLst>
                                          <p:attrName>style.visibility</p:attrName>
                                        </p:attrNameLst>
                                      </p:cBhvr>
                                      <p:to>
                                        <p:strVal val="visible"/>
                                      </p:to>
                                    </p:set>
                                    <p:animEffect transition="in" filter="wipe(left)">
                                      <p:cBhvr>
                                        <p:cTn id="31" dur="500"/>
                                        <p:tgtEl>
                                          <p:spTgt spid="35843">
                                            <p:txEl>
                                              <p:pRg st="5" end="5"/>
                                            </p:txEl>
                                          </p:spTgt>
                                        </p:tgtEl>
                                      </p:cBhvr>
                                    </p:animEffect>
                                  </p:childTnLst>
                                </p:cTn>
                              </p:par>
                            </p:childTnLst>
                          </p:cTn>
                        </p:par>
                        <p:par>
                          <p:cTn id="32" fill="hold" nodeType="afterGroup">
                            <p:stCondLst>
                              <p:cond delay="1000"/>
                            </p:stCondLst>
                            <p:childTnLst>
                              <p:par>
                                <p:cTn id="33" presetID="22" presetClass="entr" presetSubtype="8" fill="hold" nodeType="afterEffect">
                                  <p:stCondLst>
                                    <p:cond delay="0"/>
                                  </p:stCondLst>
                                  <p:childTnLst>
                                    <p:set>
                                      <p:cBhvr>
                                        <p:cTn id="34" dur="1" fill="hold">
                                          <p:stCondLst>
                                            <p:cond delay="0"/>
                                          </p:stCondLst>
                                        </p:cTn>
                                        <p:tgtEl>
                                          <p:spTgt spid="35843">
                                            <p:txEl>
                                              <p:pRg st="6" end="6"/>
                                            </p:txEl>
                                          </p:spTgt>
                                        </p:tgtEl>
                                        <p:attrNameLst>
                                          <p:attrName>style.visibility</p:attrName>
                                        </p:attrNameLst>
                                      </p:cBhvr>
                                      <p:to>
                                        <p:strVal val="visible"/>
                                      </p:to>
                                    </p:set>
                                    <p:animEffect transition="in" filter="wipe(left)">
                                      <p:cBhvr>
                                        <p:cTn id="35" dur="500"/>
                                        <p:tgtEl>
                                          <p:spTgt spid="35843">
                                            <p:txEl>
                                              <p:pRg st="6" end="6"/>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nodeType="clickEffect">
                                  <p:stCondLst>
                                    <p:cond delay="0"/>
                                  </p:stCondLst>
                                  <p:childTnLst>
                                    <p:set>
                                      <p:cBhvr>
                                        <p:cTn id="39" dur="1" fill="hold">
                                          <p:stCondLst>
                                            <p:cond delay="0"/>
                                          </p:stCondLst>
                                        </p:cTn>
                                        <p:tgtEl>
                                          <p:spTgt spid="35843">
                                            <p:txEl>
                                              <p:pRg st="7" end="7"/>
                                            </p:txEl>
                                          </p:spTgt>
                                        </p:tgtEl>
                                        <p:attrNameLst>
                                          <p:attrName>style.visibility</p:attrName>
                                        </p:attrNameLst>
                                      </p:cBhvr>
                                      <p:to>
                                        <p:strVal val="visible"/>
                                      </p:to>
                                    </p:set>
                                    <p:animEffect transition="in" filter="wipe(left)">
                                      <p:cBhvr>
                                        <p:cTn id="40" dur="500"/>
                                        <p:tgtEl>
                                          <p:spTgt spid="3584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762000" y="762000"/>
            <a:ext cx="8382000" cy="838200"/>
          </a:xfrm>
        </p:spPr>
        <p:txBody>
          <a:bodyPr/>
          <a:lstStyle/>
          <a:p>
            <a:pPr>
              <a:defRPr/>
            </a:pPr>
            <a:r>
              <a:rPr lang="en-US" sz="3200" b="1" dirty="0">
                <a:latin typeface="+mn-lt"/>
              </a:rPr>
              <a:t>DISTRIBUTION</a:t>
            </a:r>
          </a:p>
        </p:txBody>
      </p:sp>
      <p:sp>
        <p:nvSpPr>
          <p:cNvPr id="43011" name="Rectangle 6"/>
          <p:cNvSpPr txBox="1">
            <a:spLocks noChangeArrowheads="1"/>
          </p:cNvSpPr>
          <p:nvPr/>
        </p:nvSpPr>
        <p:spPr bwMode="auto">
          <a:xfrm>
            <a:off x="762000" y="1371600"/>
            <a:ext cx="80772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085850" indent="-228600">
              <a:defRPr>
                <a:solidFill>
                  <a:schemeClr val="tx1"/>
                </a:solidFill>
                <a:latin typeface="Arial" panose="020B0604020202020204" pitchFamily="34" charset="0"/>
                <a:cs typeface="Arial" panose="020B0604020202020204" pitchFamily="34" charset="0"/>
              </a:defRPr>
            </a:lvl3pPr>
            <a:lvl4pPr marL="1428750" indent="-228600">
              <a:defRPr>
                <a:solidFill>
                  <a:schemeClr val="tx1"/>
                </a:solidFill>
                <a:latin typeface="Arial" panose="020B0604020202020204" pitchFamily="34" charset="0"/>
                <a:cs typeface="Arial" panose="020B0604020202020204" pitchFamily="34" charset="0"/>
              </a:defRPr>
            </a:lvl4pPr>
            <a:lvl5pPr marL="1771650" indent="-228600">
              <a:defRPr>
                <a:solidFill>
                  <a:schemeClr val="tx1"/>
                </a:solidFill>
                <a:latin typeface="Arial" panose="020B0604020202020204" pitchFamily="34" charset="0"/>
                <a:cs typeface="Arial" panose="020B0604020202020204" pitchFamily="34" charset="0"/>
              </a:defRPr>
            </a:lvl5pPr>
            <a:lvl6pPr marL="22288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6860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1432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6004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200"/>
              <a:t>Marketing to members and non-members</a:t>
            </a:r>
          </a:p>
          <a:p>
            <a:pPr algn="ctr" eaLnBrk="1" hangingPunct="1"/>
            <a:r>
              <a:rPr lang="en-US" altLang="en-US" sz="3200" b="1"/>
              <a:t>IS DIFFERENT</a:t>
            </a:r>
          </a:p>
          <a:p>
            <a:pPr eaLnBrk="1" hangingPunct="1">
              <a:spcBef>
                <a:spcPts val="1200"/>
              </a:spcBef>
            </a:pPr>
            <a:r>
              <a:rPr lang="en-US" altLang="en-US" sz="3200"/>
              <a:t>Come for the Boating Education</a:t>
            </a:r>
          </a:p>
          <a:p>
            <a:pPr eaLnBrk="1" hangingPunct="1"/>
            <a:r>
              <a:rPr lang="en-US" altLang="en-US" sz="3200"/>
              <a:t>	is the bait for non-members.</a:t>
            </a:r>
          </a:p>
          <a:p>
            <a:pPr eaLnBrk="1" hangingPunct="1">
              <a:spcBef>
                <a:spcPts val="1200"/>
              </a:spcBef>
            </a:pPr>
            <a:r>
              <a:rPr lang="en-US" altLang="en-US" sz="3200"/>
              <a:t>Newsletters, eMail blasts &amp; meeting pitches</a:t>
            </a:r>
          </a:p>
          <a:p>
            <a:pPr eaLnBrk="1" hangingPunct="1"/>
            <a:r>
              <a:rPr lang="en-US" altLang="en-US" sz="3200"/>
              <a:t>	are nourishment for existing members.</a:t>
            </a:r>
          </a:p>
          <a:p>
            <a:pPr algn="ctr" eaLnBrk="1" hangingPunct="1">
              <a:spcBef>
                <a:spcPts val="1200"/>
              </a:spcBef>
            </a:pPr>
            <a:r>
              <a:rPr lang="en-US" altLang="en-US" sz="3200" b="1"/>
              <a:t>Collect contact info from both.</a:t>
            </a:r>
          </a:p>
          <a:p>
            <a:pPr algn="ctr" eaLnBrk="1" hangingPunct="1"/>
            <a:r>
              <a:rPr lang="en-US" altLang="en-US" sz="2400">
                <a:latin typeface="Arial Narrow" panose="020B0606020202030204" pitchFamily="34" charset="0"/>
              </a:rPr>
              <a:t>(from boat shows, classes, friends, etc. – Build a Database)</a:t>
            </a:r>
          </a:p>
        </p:txBody>
      </p:sp>
    </p:spTree>
    <p:extLst>
      <p:ext uri="{BB962C8B-B14F-4D97-AF65-F5344CB8AC3E}">
        <p14:creationId xmlns:p14="http://schemas.microsoft.com/office/powerpoint/2010/main" val="14717567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43011">
                                            <p:txEl>
                                              <p:pRg st="0" end="0"/>
                                            </p:txEl>
                                          </p:spTgt>
                                        </p:tgtEl>
                                        <p:attrNameLst>
                                          <p:attrName>style.visibility</p:attrName>
                                        </p:attrNameLst>
                                      </p:cBhvr>
                                      <p:to>
                                        <p:strVal val="visible"/>
                                      </p:to>
                                    </p:set>
                                    <p:animEffect transition="in" filter="wipe(left)">
                                      <p:cBhvr>
                                        <p:cTn id="7" dur="500"/>
                                        <p:tgtEl>
                                          <p:spTgt spid="43011">
                                            <p:txEl>
                                              <p:pRg st="0" end="0"/>
                                            </p:txEl>
                                          </p:spTgt>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43011">
                                            <p:txEl>
                                              <p:pRg st="1" end="1"/>
                                            </p:txEl>
                                          </p:spTgt>
                                        </p:tgtEl>
                                        <p:attrNameLst>
                                          <p:attrName>style.visibility</p:attrName>
                                        </p:attrNameLst>
                                      </p:cBhvr>
                                      <p:to>
                                        <p:strVal val="visible"/>
                                      </p:to>
                                    </p:set>
                                    <p:animEffect transition="in" filter="wipe(left)">
                                      <p:cBhvr>
                                        <p:cTn id="11" dur="500"/>
                                        <p:tgtEl>
                                          <p:spTgt spid="43011">
                                            <p:txEl>
                                              <p:pRg st="1" end="1"/>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43011">
                                            <p:txEl>
                                              <p:pRg st="2" end="2"/>
                                            </p:txEl>
                                          </p:spTgt>
                                        </p:tgtEl>
                                        <p:attrNameLst>
                                          <p:attrName>style.visibility</p:attrName>
                                        </p:attrNameLst>
                                      </p:cBhvr>
                                      <p:to>
                                        <p:strVal val="visible"/>
                                      </p:to>
                                    </p:set>
                                    <p:animEffect transition="in" filter="wipe(left)">
                                      <p:cBhvr>
                                        <p:cTn id="16" dur="500"/>
                                        <p:tgtEl>
                                          <p:spTgt spid="43011">
                                            <p:txEl>
                                              <p:pRg st="2" end="2"/>
                                            </p:txEl>
                                          </p:spTgt>
                                        </p:tgtEl>
                                      </p:cBhvr>
                                    </p:animEffect>
                                  </p:childTnLst>
                                </p:cTn>
                              </p:par>
                              <p:par>
                                <p:cTn id="17" presetID="22" presetClass="entr" presetSubtype="8" fill="hold" nodeType="withEffect">
                                  <p:stCondLst>
                                    <p:cond delay="0"/>
                                  </p:stCondLst>
                                  <p:childTnLst>
                                    <p:set>
                                      <p:cBhvr>
                                        <p:cTn id="18" dur="1" fill="hold">
                                          <p:stCondLst>
                                            <p:cond delay="0"/>
                                          </p:stCondLst>
                                        </p:cTn>
                                        <p:tgtEl>
                                          <p:spTgt spid="43011">
                                            <p:txEl>
                                              <p:pRg st="3" end="3"/>
                                            </p:txEl>
                                          </p:spTgt>
                                        </p:tgtEl>
                                        <p:attrNameLst>
                                          <p:attrName>style.visibility</p:attrName>
                                        </p:attrNameLst>
                                      </p:cBhvr>
                                      <p:to>
                                        <p:strVal val="visible"/>
                                      </p:to>
                                    </p:set>
                                    <p:animEffect transition="in" filter="wipe(left)">
                                      <p:cBhvr>
                                        <p:cTn id="19" dur="500"/>
                                        <p:tgtEl>
                                          <p:spTgt spid="43011">
                                            <p:txEl>
                                              <p:pRg st="3" end="3"/>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nodeType="clickEffect">
                                  <p:stCondLst>
                                    <p:cond delay="0"/>
                                  </p:stCondLst>
                                  <p:childTnLst>
                                    <p:set>
                                      <p:cBhvr>
                                        <p:cTn id="23" dur="1" fill="hold">
                                          <p:stCondLst>
                                            <p:cond delay="0"/>
                                          </p:stCondLst>
                                        </p:cTn>
                                        <p:tgtEl>
                                          <p:spTgt spid="43011">
                                            <p:txEl>
                                              <p:pRg st="4" end="4"/>
                                            </p:txEl>
                                          </p:spTgt>
                                        </p:tgtEl>
                                        <p:attrNameLst>
                                          <p:attrName>style.visibility</p:attrName>
                                        </p:attrNameLst>
                                      </p:cBhvr>
                                      <p:to>
                                        <p:strVal val="visible"/>
                                      </p:to>
                                    </p:set>
                                    <p:animEffect transition="in" filter="wipe(left)">
                                      <p:cBhvr>
                                        <p:cTn id="24" dur="500"/>
                                        <p:tgtEl>
                                          <p:spTgt spid="43011">
                                            <p:txEl>
                                              <p:pRg st="4" end="4"/>
                                            </p:txEl>
                                          </p:spTgt>
                                        </p:tgtEl>
                                      </p:cBhvr>
                                    </p:animEffect>
                                  </p:childTnLst>
                                </p:cTn>
                              </p:par>
                              <p:par>
                                <p:cTn id="25" presetID="22" presetClass="entr" presetSubtype="8" fill="hold" nodeType="withEffect">
                                  <p:stCondLst>
                                    <p:cond delay="0"/>
                                  </p:stCondLst>
                                  <p:childTnLst>
                                    <p:set>
                                      <p:cBhvr>
                                        <p:cTn id="26" dur="1" fill="hold">
                                          <p:stCondLst>
                                            <p:cond delay="0"/>
                                          </p:stCondLst>
                                        </p:cTn>
                                        <p:tgtEl>
                                          <p:spTgt spid="43011">
                                            <p:txEl>
                                              <p:pRg st="5" end="5"/>
                                            </p:txEl>
                                          </p:spTgt>
                                        </p:tgtEl>
                                        <p:attrNameLst>
                                          <p:attrName>style.visibility</p:attrName>
                                        </p:attrNameLst>
                                      </p:cBhvr>
                                      <p:to>
                                        <p:strVal val="visible"/>
                                      </p:to>
                                    </p:set>
                                    <p:animEffect transition="in" filter="wipe(left)">
                                      <p:cBhvr>
                                        <p:cTn id="27" dur="500"/>
                                        <p:tgtEl>
                                          <p:spTgt spid="43011">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43011">
                                            <p:txEl>
                                              <p:pRg st="6" end="6"/>
                                            </p:txEl>
                                          </p:spTgt>
                                        </p:tgtEl>
                                        <p:attrNameLst>
                                          <p:attrName>style.visibility</p:attrName>
                                        </p:attrNameLst>
                                      </p:cBhvr>
                                      <p:to>
                                        <p:strVal val="visible"/>
                                      </p:to>
                                    </p:set>
                                    <p:animEffect transition="in" filter="wipe(left)">
                                      <p:cBhvr>
                                        <p:cTn id="32" dur="500"/>
                                        <p:tgtEl>
                                          <p:spTgt spid="43011">
                                            <p:txEl>
                                              <p:pRg st="6" end="6"/>
                                            </p:txEl>
                                          </p:spTgt>
                                        </p:tgtEl>
                                      </p:cBhvr>
                                    </p:animEffect>
                                  </p:childTnLst>
                                </p:cTn>
                              </p:par>
                              <p:par>
                                <p:cTn id="33" presetID="22" presetClass="entr" presetSubtype="8" fill="hold" nodeType="withEffect">
                                  <p:stCondLst>
                                    <p:cond delay="0"/>
                                  </p:stCondLst>
                                  <p:childTnLst>
                                    <p:set>
                                      <p:cBhvr>
                                        <p:cTn id="34" dur="1" fill="hold">
                                          <p:stCondLst>
                                            <p:cond delay="0"/>
                                          </p:stCondLst>
                                        </p:cTn>
                                        <p:tgtEl>
                                          <p:spTgt spid="43011">
                                            <p:txEl>
                                              <p:pRg st="7" end="7"/>
                                            </p:txEl>
                                          </p:spTgt>
                                        </p:tgtEl>
                                        <p:attrNameLst>
                                          <p:attrName>style.visibility</p:attrName>
                                        </p:attrNameLst>
                                      </p:cBhvr>
                                      <p:to>
                                        <p:strVal val="visible"/>
                                      </p:to>
                                    </p:set>
                                    <p:animEffect transition="in" filter="wipe(left)">
                                      <p:cBhvr>
                                        <p:cTn id="35" dur="500"/>
                                        <p:tgtEl>
                                          <p:spTgt spid="4301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762000" y="917121"/>
            <a:ext cx="8382000" cy="838200"/>
          </a:xfrm>
        </p:spPr>
        <p:txBody>
          <a:bodyPr/>
          <a:lstStyle/>
          <a:p>
            <a:pPr>
              <a:defRPr/>
            </a:pPr>
            <a:r>
              <a:rPr lang="en-US" sz="3200" b="1" dirty="0">
                <a:latin typeface="+mn-lt"/>
              </a:rPr>
              <a:t>DISTRIBUTION</a:t>
            </a:r>
          </a:p>
        </p:txBody>
      </p:sp>
      <p:sp>
        <p:nvSpPr>
          <p:cNvPr id="44035" name="Rectangle 6"/>
          <p:cNvSpPr txBox="1">
            <a:spLocks noChangeArrowheads="1"/>
          </p:cNvSpPr>
          <p:nvPr/>
        </p:nvSpPr>
        <p:spPr bwMode="auto">
          <a:xfrm>
            <a:off x="762000" y="1526721"/>
            <a:ext cx="8153400" cy="434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085850" indent="-228600">
              <a:defRPr>
                <a:solidFill>
                  <a:schemeClr val="tx1"/>
                </a:solidFill>
                <a:latin typeface="Arial" panose="020B0604020202020204" pitchFamily="34" charset="0"/>
                <a:cs typeface="Arial" panose="020B0604020202020204" pitchFamily="34" charset="0"/>
              </a:defRPr>
            </a:lvl3pPr>
            <a:lvl4pPr marL="1428750" indent="-228600">
              <a:defRPr>
                <a:solidFill>
                  <a:schemeClr val="tx1"/>
                </a:solidFill>
                <a:latin typeface="Arial" panose="020B0604020202020204" pitchFamily="34" charset="0"/>
                <a:cs typeface="Arial" panose="020B0604020202020204" pitchFamily="34" charset="0"/>
              </a:defRPr>
            </a:lvl4pPr>
            <a:lvl5pPr marL="1771650" indent="-228600">
              <a:defRPr>
                <a:solidFill>
                  <a:schemeClr val="tx1"/>
                </a:solidFill>
                <a:latin typeface="Arial" panose="020B0604020202020204" pitchFamily="34" charset="0"/>
                <a:cs typeface="Arial" panose="020B0604020202020204" pitchFamily="34" charset="0"/>
              </a:defRPr>
            </a:lvl5pPr>
            <a:lvl6pPr marL="22288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6860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1432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6004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a:t>Target what you send to appropriate groups.</a:t>
            </a:r>
          </a:p>
          <a:p>
            <a:pPr eaLnBrk="1" hangingPunct="1">
              <a:spcBef>
                <a:spcPts val="1800"/>
              </a:spcBef>
            </a:pPr>
            <a:r>
              <a:rPr lang="en-US" altLang="en-US" sz="3200"/>
              <a:t>Adjust distribution timing for publication due dates, class or event schedules, highest readership times, holiday schedules, etc.</a:t>
            </a:r>
          </a:p>
          <a:p>
            <a:pPr eaLnBrk="1" hangingPunct="1">
              <a:spcBef>
                <a:spcPts val="1800"/>
              </a:spcBef>
            </a:pPr>
            <a:r>
              <a:rPr lang="en-US" altLang="en-US" sz="3200"/>
              <a:t>Follow up with 2</a:t>
            </a:r>
            <a:r>
              <a:rPr lang="en-US" altLang="en-US" sz="3200" baseline="30000"/>
              <a:t>nd</a:t>
            </a:r>
            <a:r>
              <a:rPr lang="en-US" altLang="en-US" sz="3200"/>
              <a:t> or 3</a:t>
            </a:r>
            <a:r>
              <a:rPr lang="en-US" altLang="en-US" sz="3200" baseline="30000"/>
              <a:t>rd</a:t>
            </a:r>
            <a:r>
              <a:rPr lang="en-US" altLang="en-US" sz="3200"/>
              <a:t> distribution.</a:t>
            </a:r>
          </a:p>
          <a:p>
            <a:pPr eaLnBrk="1" hangingPunct="1">
              <a:spcBef>
                <a:spcPts val="1800"/>
              </a:spcBef>
            </a:pPr>
            <a:r>
              <a:rPr lang="en-US" altLang="en-US" sz="3200"/>
              <a:t>Use tools like Constant Contact, MailChimp, or One Call.</a:t>
            </a:r>
          </a:p>
        </p:txBody>
      </p:sp>
    </p:spTree>
    <p:extLst>
      <p:ext uri="{BB962C8B-B14F-4D97-AF65-F5344CB8AC3E}">
        <p14:creationId xmlns:p14="http://schemas.microsoft.com/office/powerpoint/2010/main" val="7279779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44035">
                                            <p:txEl>
                                              <p:pRg st="0" end="0"/>
                                            </p:txEl>
                                          </p:spTgt>
                                        </p:tgtEl>
                                        <p:attrNameLst>
                                          <p:attrName>style.visibility</p:attrName>
                                        </p:attrNameLst>
                                      </p:cBhvr>
                                      <p:to>
                                        <p:strVal val="visible"/>
                                      </p:to>
                                    </p:set>
                                    <p:animEffect transition="in" filter="wipe(left)">
                                      <p:cBhvr>
                                        <p:cTn id="7" dur="500"/>
                                        <p:tgtEl>
                                          <p:spTgt spid="4403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44035">
                                            <p:txEl>
                                              <p:pRg st="1" end="1"/>
                                            </p:txEl>
                                          </p:spTgt>
                                        </p:tgtEl>
                                        <p:attrNameLst>
                                          <p:attrName>style.visibility</p:attrName>
                                        </p:attrNameLst>
                                      </p:cBhvr>
                                      <p:to>
                                        <p:strVal val="visible"/>
                                      </p:to>
                                    </p:set>
                                    <p:animEffect transition="in" filter="wipe(left)">
                                      <p:cBhvr>
                                        <p:cTn id="12" dur="500"/>
                                        <p:tgtEl>
                                          <p:spTgt spid="4403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44035">
                                            <p:txEl>
                                              <p:pRg st="2" end="2"/>
                                            </p:txEl>
                                          </p:spTgt>
                                        </p:tgtEl>
                                        <p:attrNameLst>
                                          <p:attrName>style.visibility</p:attrName>
                                        </p:attrNameLst>
                                      </p:cBhvr>
                                      <p:to>
                                        <p:strVal val="visible"/>
                                      </p:to>
                                    </p:set>
                                    <p:animEffect transition="in" filter="wipe(left)">
                                      <p:cBhvr>
                                        <p:cTn id="17" dur="500"/>
                                        <p:tgtEl>
                                          <p:spTgt spid="4403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44035">
                                            <p:txEl>
                                              <p:pRg st="3" end="3"/>
                                            </p:txEl>
                                          </p:spTgt>
                                        </p:tgtEl>
                                        <p:attrNameLst>
                                          <p:attrName>style.visibility</p:attrName>
                                        </p:attrNameLst>
                                      </p:cBhvr>
                                      <p:to>
                                        <p:strVal val="visible"/>
                                      </p:to>
                                    </p:set>
                                    <p:animEffect transition="in" filter="wipe(left)">
                                      <p:cBhvr>
                                        <p:cTn id="22" dur="500"/>
                                        <p:tgtEl>
                                          <p:spTgt spid="440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88522" y="582386"/>
            <a:ext cx="8382000" cy="838200"/>
          </a:xfrm>
        </p:spPr>
        <p:txBody>
          <a:bodyPr/>
          <a:lstStyle/>
          <a:p>
            <a:pPr>
              <a:defRPr/>
            </a:pPr>
            <a:r>
              <a:rPr lang="en-US" sz="3200" dirty="0">
                <a:latin typeface="+mn-lt"/>
              </a:rPr>
              <a:t>Location, Location, Location</a:t>
            </a:r>
            <a:br>
              <a:rPr lang="en-US" sz="3200" dirty="0">
                <a:latin typeface="+mn-lt"/>
              </a:rPr>
            </a:br>
            <a:r>
              <a:rPr lang="en-US" sz="2400" dirty="0">
                <a:latin typeface="+mn-lt"/>
              </a:rPr>
              <a:t>(for both Marketing and PR – be everywhere possible)</a:t>
            </a:r>
          </a:p>
        </p:txBody>
      </p:sp>
      <p:sp>
        <p:nvSpPr>
          <p:cNvPr id="45059" name="Rectangle 6"/>
          <p:cNvSpPr txBox="1">
            <a:spLocks noChangeArrowheads="1"/>
          </p:cNvSpPr>
          <p:nvPr/>
        </p:nvSpPr>
        <p:spPr bwMode="auto">
          <a:xfrm>
            <a:off x="688522" y="1649186"/>
            <a:ext cx="8077200" cy="434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085850" indent="-228600">
              <a:defRPr>
                <a:solidFill>
                  <a:schemeClr val="tx1"/>
                </a:solidFill>
                <a:latin typeface="Arial" panose="020B0604020202020204" pitchFamily="34" charset="0"/>
                <a:cs typeface="Arial" panose="020B0604020202020204" pitchFamily="34" charset="0"/>
              </a:defRPr>
            </a:lvl3pPr>
            <a:lvl4pPr marL="1428750" indent="-228600">
              <a:defRPr>
                <a:solidFill>
                  <a:schemeClr val="tx1"/>
                </a:solidFill>
                <a:latin typeface="Arial" panose="020B0604020202020204" pitchFamily="34" charset="0"/>
                <a:cs typeface="Arial" panose="020B0604020202020204" pitchFamily="34" charset="0"/>
              </a:defRPr>
            </a:lvl4pPr>
            <a:lvl5pPr marL="1771650" indent="-228600">
              <a:defRPr>
                <a:solidFill>
                  <a:schemeClr val="tx1"/>
                </a:solidFill>
                <a:latin typeface="Arial" panose="020B0604020202020204" pitchFamily="34" charset="0"/>
                <a:cs typeface="Arial" panose="020B0604020202020204" pitchFamily="34" charset="0"/>
              </a:defRPr>
            </a:lvl5pPr>
            <a:lvl6pPr marL="22288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6860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1432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6004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200"/>
              <a:t>Web Sites, Social Media, eMail</a:t>
            </a:r>
          </a:p>
          <a:p>
            <a:pPr algn="ctr" eaLnBrk="1" hangingPunct="1"/>
            <a:r>
              <a:rPr lang="en-US" altLang="en-US" sz="3200"/>
              <a:t>Newspapers, Magazines (relationships)</a:t>
            </a:r>
          </a:p>
          <a:p>
            <a:pPr algn="ctr" eaLnBrk="1" hangingPunct="1"/>
            <a:r>
              <a:rPr lang="en-US" altLang="en-US" sz="3200"/>
              <a:t>Signs, Stickers, Magnets</a:t>
            </a:r>
          </a:p>
          <a:p>
            <a:pPr algn="ctr" eaLnBrk="1" hangingPunct="1"/>
            <a:r>
              <a:rPr lang="en-US" altLang="en-US" sz="3200"/>
              <a:t>Posters, Flyers, Business Cards</a:t>
            </a:r>
          </a:p>
          <a:p>
            <a:pPr algn="ctr" eaLnBrk="1" hangingPunct="1"/>
            <a:r>
              <a:rPr lang="en-US" altLang="en-US" sz="3200"/>
              <a:t>Presentations, Boat Shows, Simulator</a:t>
            </a:r>
          </a:p>
          <a:p>
            <a:pPr algn="ctr" eaLnBrk="1" hangingPunct="1"/>
            <a:r>
              <a:rPr lang="en-US" altLang="en-US" sz="3200"/>
              <a:t>Classes, Seminars, Safety Demonstrations</a:t>
            </a:r>
          </a:p>
          <a:p>
            <a:pPr algn="ctr" eaLnBrk="1" hangingPunct="1"/>
            <a:r>
              <a:rPr lang="en-US" altLang="en-US" sz="3200"/>
              <a:t>Apparel, Name Tags, Personal Contact</a:t>
            </a:r>
          </a:p>
          <a:p>
            <a:pPr algn="ctr" eaLnBrk="1" hangingPunct="1"/>
            <a:r>
              <a:rPr lang="en-US" altLang="en-US" sz="3200"/>
              <a:t>Partnerships, Public Events</a:t>
            </a:r>
          </a:p>
          <a:p>
            <a:pPr algn="ctr" eaLnBrk="1" hangingPunct="1">
              <a:spcBef>
                <a:spcPct val="50000"/>
              </a:spcBef>
            </a:pPr>
            <a:endParaRPr lang="en-US" altLang="en-US" sz="3200"/>
          </a:p>
        </p:txBody>
      </p:sp>
    </p:spTree>
    <p:extLst>
      <p:ext uri="{BB962C8B-B14F-4D97-AF65-F5344CB8AC3E}">
        <p14:creationId xmlns:p14="http://schemas.microsoft.com/office/powerpoint/2010/main" val="33539783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animEffect transition="in" filter="wipe(left)">
                                      <p:cBhvr>
                                        <p:cTn id="7" dur="500"/>
                                        <p:tgtEl>
                                          <p:spTgt spid="4505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45059">
                                            <p:txEl>
                                              <p:pRg st="1" end="1"/>
                                            </p:txEl>
                                          </p:spTgt>
                                        </p:tgtEl>
                                        <p:attrNameLst>
                                          <p:attrName>style.visibility</p:attrName>
                                        </p:attrNameLst>
                                      </p:cBhvr>
                                      <p:to>
                                        <p:strVal val="visible"/>
                                      </p:to>
                                    </p:set>
                                    <p:animEffect transition="in" filter="wipe(left)">
                                      <p:cBhvr>
                                        <p:cTn id="12" dur="500"/>
                                        <p:tgtEl>
                                          <p:spTgt spid="4505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45059">
                                            <p:txEl>
                                              <p:pRg st="2" end="2"/>
                                            </p:txEl>
                                          </p:spTgt>
                                        </p:tgtEl>
                                        <p:attrNameLst>
                                          <p:attrName>style.visibility</p:attrName>
                                        </p:attrNameLst>
                                      </p:cBhvr>
                                      <p:to>
                                        <p:strVal val="visible"/>
                                      </p:to>
                                    </p:set>
                                    <p:animEffect transition="in" filter="wipe(left)">
                                      <p:cBhvr>
                                        <p:cTn id="17" dur="500"/>
                                        <p:tgtEl>
                                          <p:spTgt spid="4505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45059">
                                            <p:txEl>
                                              <p:pRg st="3" end="3"/>
                                            </p:txEl>
                                          </p:spTgt>
                                        </p:tgtEl>
                                        <p:attrNameLst>
                                          <p:attrName>style.visibility</p:attrName>
                                        </p:attrNameLst>
                                      </p:cBhvr>
                                      <p:to>
                                        <p:strVal val="visible"/>
                                      </p:to>
                                    </p:set>
                                    <p:animEffect transition="in" filter="wipe(left)">
                                      <p:cBhvr>
                                        <p:cTn id="22" dur="500"/>
                                        <p:tgtEl>
                                          <p:spTgt spid="4505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45059">
                                            <p:txEl>
                                              <p:pRg st="4" end="4"/>
                                            </p:txEl>
                                          </p:spTgt>
                                        </p:tgtEl>
                                        <p:attrNameLst>
                                          <p:attrName>style.visibility</p:attrName>
                                        </p:attrNameLst>
                                      </p:cBhvr>
                                      <p:to>
                                        <p:strVal val="visible"/>
                                      </p:to>
                                    </p:set>
                                    <p:animEffect transition="in" filter="wipe(left)">
                                      <p:cBhvr>
                                        <p:cTn id="27" dur="500"/>
                                        <p:tgtEl>
                                          <p:spTgt spid="45059">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45059">
                                            <p:txEl>
                                              <p:pRg st="5" end="5"/>
                                            </p:txEl>
                                          </p:spTgt>
                                        </p:tgtEl>
                                        <p:attrNameLst>
                                          <p:attrName>style.visibility</p:attrName>
                                        </p:attrNameLst>
                                      </p:cBhvr>
                                      <p:to>
                                        <p:strVal val="visible"/>
                                      </p:to>
                                    </p:set>
                                    <p:animEffect transition="in" filter="wipe(left)">
                                      <p:cBhvr>
                                        <p:cTn id="32" dur="500"/>
                                        <p:tgtEl>
                                          <p:spTgt spid="45059">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45059">
                                            <p:txEl>
                                              <p:pRg st="6" end="6"/>
                                            </p:txEl>
                                          </p:spTgt>
                                        </p:tgtEl>
                                        <p:attrNameLst>
                                          <p:attrName>style.visibility</p:attrName>
                                        </p:attrNameLst>
                                      </p:cBhvr>
                                      <p:to>
                                        <p:strVal val="visible"/>
                                      </p:to>
                                    </p:set>
                                    <p:animEffect transition="in" filter="wipe(left)">
                                      <p:cBhvr>
                                        <p:cTn id="37" dur="500"/>
                                        <p:tgtEl>
                                          <p:spTgt spid="45059">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45059">
                                            <p:txEl>
                                              <p:pRg st="7" end="7"/>
                                            </p:txEl>
                                          </p:spTgt>
                                        </p:tgtEl>
                                        <p:attrNameLst>
                                          <p:attrName>style.visibility</p:attrName>
                                        </p:attrNameLst>
                                      </p:cBhvr>
                                      <p:to>
                                        <p:strVal val="visible"/>
                                      </p:to>
                                    </p:set>
                                    <p:animEffect transition="in" filter="wipe(left)">
                                      <p:cBhvr>
                                        <p:cTn id="42" dur="500"/>
                                        <p:tgtEl>
                                          <p:spTgt spid="4505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47700" y="549729"/>
            <a:ext cx="8382000" cy="838200"/>
          </a:xfrm>
        </p:spPr>
        <p:txBody>
          <a:bodyPr/>
          <a:lstStyle/>
          <a:p>
            <a:pPr>
              <a:defRPr/>
            </a:pPr>
            <a:r>
              <a:rPr lang="en-US" sz="3200" b="1" dirty="0">
                <a:latin typeface="+mn-lt"/>
              </a:rPr>
              <a:t>POP Quiz </a:t>
            </a:r>
            <a:r>
              <a:rPr lang="en-US" sz="3200" dirty="0">
                <a:latin typeface="+mn-lt"/>
              </a:rPr>
              <a:t>– Marketing, PR or Both</a:t>
            </a:r>
            <a:br>
              <a:rPr lang="en-US" sz="3200" dirty="0">
                <a:latin typeface="+mn-lt"/>
              </a:rPr>
            </a:br>
            <a:endParaRPr lang="en-US" sz="2400" dirty="0">
              <a:latin typeface="+mn-lt"/>
            </a:endParaRPr>
          </a:p>
        </p:txBody>
      </p:sp>
      <p:sp>
        <p:nvSpPr>
          <p:cNvPr id="45059" name="Rectangle 6"/>
          <p:cNvSpPr txBox="1">
            <a:spLocks noChangeArrowheads="1"/>
          </p:cNvSpPr>
          <p:nvPr/>
        </p:nvSpPr>
        <p:spPr bwMode="auto">
          <a:xfrm>
            <a:off x="647700" y="1616529"/>
            <a:ext cx="8077200" cy="434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085850" indent="-228600">
              <a:defRPr>
                <a:solidFill>
                  <a:schemeClr val="tx1"/>
                </a:solidFill>
                <a:latin typeface="Arial" panose="020B0604020202020204" pitchFamily="34" charset="0"/>
                <a:cs typeface="Arial" panose="020B0604020202020204" pitchFamily="34" charset="0"/>
              </a:defRPr>
            </a:lvl3pPr>
            <a:lvl4pPr marL="1428750" indent="-228600">
              <a:defRPr>
                <a:solidFill>
                  <a:schemeClr val="tx1"/>
                </a:solidFill>
                <a:latin typeface="Arial" panose="020B0604020202020204" pitchFamily="34" charset="0"/>
                <a:cs typeface="Arial" panose="020B0604020202020204" pitchFamily="34" charset="0"/>
              </a:defRPr>
            </a:lvl4pPr>
            <a:lvl5pPr marL="1771650" indent="-228600">
              <a:defRPr>
                <a:solidFill>
                  <a:schemeClr val="tx1"/>
                </a:solidFill>
                <a:latin typeface="Arial" panose="020B0604020202020204" pitchFamily="34" charset="0"/>
                <a:cs typeface="Arial" panose="020B0604020202020204" pitchFamily="34" charset="0"/>
              </a:defRPr>
            </a:lvl5pPr>
            <a:lvl6pPr marL="22288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6860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1432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6004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200"/>
              <a:t>Web Sites, Social Media, eMail</a:t>
            </a:r>
          </a:p>
          <a:p>
            <a:pPr algn="ctr" eaLnBrk="1" hangingPunct="1"/>
            <a:r>
              <a:rPr lang="en-US" altLang="en-US" sz="3200"/>
              <a:t>Newspapers, Magazines (relationships)</a:t>
            </a:r>
          </a:p>
          <a:p>
            <a:pPr algn="ctr" eaLnBrk="1" hangingPunct="1"/>
            <a:r>
              <a:rPr lang="en-US" altLang="en-US" sz="3200"/>
              <a:t>Signs, Stickers, Magnets</a:t>
            </a:r>
          </a:p>
          <a:p>
            <a:pPr algn="ctr" eaLnBrk="1" hangingPunct="1"/>
            <a:r>
              <a:rPr lang="en-US" altLang="en-US" sz="3200"/>
              <a:t>Posters, Flyers, Business Cards</a:t>
            </a:r>
          </a:p>
          <a:p>
            <a:pPr algn="ctr" eaLnBrk="1" hangingPunct="1"/>
            <a:r>
              <a:rPr lang="en-US" altLang="en-US" sz="3200"/>
              <a:t>Presentations, Boat Shows, Simulator</a:t>
            </a:r>
          </a:p>
          <a:p>
            <a:pPr algn="ctr" eaLnBrk="1" hangingPunct="1"/>
            <a:r>
              <a:rPr lang="en-US" altLang="en-US" sz="3200"/>
              <a:t>Classes, Seminars, Safety Demonstrations</a:t>
            </a:r>
          </a:p>
          <a:p>
            <a:pPr algn="ctr" eaLnBrk="1" hangingPunct="1"/>
            <a:r>
              <a:rPr lang="en-US" altLang="en-US" sz="3200"/>
              <a:t>Apparel, Name Tags, Personal Contact</a:t>
            </a:r>
          </a:p>
          <a:p>
            <a:pPr algn="ctr" eaLnBrk="1" hangingPunct="1"/>
            <a:r>
              <a:rPr lang="en-US" altLang="en-US" sz="3200"/>
              <a:t>Partnerships, Public Events</a:t>
            </a:r>
          </a:p>
          <a:p>
            <a:pPr algn="ctr" eaLnBrk="1" hangingPunct="1">
              <a:spcBef>
                <a:spcPct val="50000"/>
              </a:spcBef>
            </a:pPr>
            <a:endParaRPr lang="en-US" altLang="en-US" sz="3200"/>
          </a:p>
        </p:txBody>
      </p:sp>
    </p:spTree>
    <p:extLst>
      <p:ext uri="{BB962C8B-B14F-4D97-AF65-F5344CB8AC3E}">
        <p14:creationId xmlns:p14="http://schemas.microsoft.com/office/powerpoint/2010/main" val="20072723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animEffect transition="in" filter="wipe(left)">
                                      <p:cBhvr>
                                        <p:cTn id="7" dur="500"/>
                                        <p:tgtEl>
                                          <p:spTgt spid="4505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45059">
                                            <p:txEl>
                                              <p:pRg st="1" end="1"/>
                                            </p:txEl>
                                          </p:spTgt>
                                        </p:tgtEl>
                                        <p:attrNameLst>
                                          <p:attrName>style.visibility</p:attrName>
                                        </p:attrNameLst>
                                      </p:cBhvr>
                                      <p:to>
                                        <p:strVal val="visible"/>
                                      </p:to>
                                    </p:set>
                                    <p:animEffect transition="in" filter="wipe(left)">
                                      <p:cBhvr>
                                        <p:cTn id="12" dur="500"/>
                                        <p:tgtEl>
                                          <p:spTgt spid="4505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45059">
                                            <p:txEl>
                                              <p:pRg st="2" end="2"/>
                                            </p:txEl>
                                          </p:spTgt>
                                        </p:tgtEl>
                                        <p:attrNameLst>
                                          <p:attrName>style.visibility</p:attrName>
                                        </p:attrNameLst>
                                      </p:cBhvr>
                                      <p:to>
                                        <p:strVal val="visible"/>
                                      </p:to>
                                    </p:set>
                                    <p:animEffect transition="in" filter="wipe(left)">
                                      <p:cBhvr>
                                        <p:cTn id="17" dur="500"/>
                                        <p:tgtEl>
                                          <p:spTgt spid="4505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45059">
                                            <p:txEl>
                                              <p:pRg st="3" end="3"/>
                                            </p:txEl>
                                          </p:spTgt>
                                        </p:tgtEl>
                                        <p:attrNameLst>
                                          <p:attrName>style.visibility</p:attrName>
                                        </p:attrNameLst>
                                      </p:cBhvr>
                                      <p:to>
                                        <p:strVal val="visible"/>
                                      </p:to>
                                    </p:set>
                                    <p:animEffect transition="in" filter="wipe(left)">
                                      <p:cBhvr>
                                        <p:cTn id="22" dur="500"/>
                                        <p:tgtEl>
                                          <p:spTgt spid="4505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45059">
                                            <p:txEl>
                                              <p:pRg st="4" end="4"/>
                                            </p:txEl>
                                          </p:spTgt>
                                        </p:tgtEl>
                                        <p:attrNameLst>
                                          <p:attrName>style.visibility</p:attrName>
                                        </p:attrNameLst>
                                      </p:cBhvr>
                                      <p:to>
                                        <p:strVal val="visible"/>
                                      </p:to>
                                    </p:set>
                                    <p:animEffect transition="in" filter="wipe(left)">
                                      <p:cBhvr>
                                        <p:cTn id="27" dur="500"/>
                                        <p:tgtEl>
                                          <p:spTgt spid="45059">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45059">
                                            <p:txEl>
                                              <p:pRg st="5" end="5"/>
                                            </p:txEl>
                                          </p:spTgt>
                                        </p:tgtEl>
                                        <p:attrNameLst>
                                          <p:attrName>style.visibility</p:attrName>
                                        </p:attrNameLst>
                                      </p:cBhvr>
                                      <p:to>
                                        <p:strVal val="visible"/>
                                      </p:to>
                                    </p:set>
                                    <p:animEffect transition="in" filter="wipe(left)">
                                      <p:cBhvr>
                                        <p:cTn id="32" dur="500"/>
                                        <p:tgtEl>
                                          <p:spTgt spid="45059">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45059">
                                            <p:txEl>
                                              <p:pRg st="6" end="6"/>
                                            </p:txEl>
                                          </p:spTgt>
                                        </p:tgtEl>
                                        <p:attrNameLst>
                                          <p:attrName>style.visibility</p:attrName>
                                        </p:attrNameLst>
                                      </p:cBhvr>
                                      <p:to>
                                        <p:strVal val="visible"/>
                                      </p:to>
                                    </p:set>
                                    <p:animEffect transition="in" filter="wipe(left)">
                                      <p:cBhvr>
                                        <p:cTn id="37" dur="500"/>
                                        <p:tgtEl>
                                          <p:spTgt spid="45059">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45059">
                                            <p:txEl>
                                              <p:pRg st="7" end="7"/>
                                            </p:txEl>
                                          </p:spTgt>
                                        </p:tgtEl>
                                        <p:attrNameLst>
                                          <p:attrName>style.visibility</p:attrName>
                                        </p:attrNameLst>
                                      </p:cBhvr>
                                      <p:to>
                                        <p:strVal val="visible"/>
                                      </p:to>
                                    </p:set>
                                    <p:animEffect transition="in" filter="wipe(left)">
                                      <p:cBhvr>
                                        <p:cTn id="42" dur="500"/>
                                        <p:tgtEl>
                                          <p:spTgt spid="4505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64028" y="484414"/>
            <a:ext cx="8382000" cy="838200"/>
          </a:xfrm>
        </p:spPr>
        <p:txBody>
          <a:bodyPr/>
          <a:lstStyle/>
          <a:p>
            <a:pPr>
              <a:defRPr/>
            </a:pPr>
            <a:r>
              <a:rPr lang="en-US" sz="3200" b="1" dirty="0">
                <a:latin typeface="+mn-lt"/>
              </a:rPr>
              <a:t>Consider This</a:t>
            </a:r>
            <a:br>
              <a:rPr lang="en-US" sz="3200" b="1" dirty="0">
                <a:latin typeface="+mn-lt"/>
              </a:rPr>
            </a:br>
            <a:r>
              <a:rPr lang="en-US" sz="2400" dirty="0">
                <a:latin typeface="+mn-lt"/>
              </a:rPr>
              <a:t>as we look at the slides that follow.</a:t>
            </a:r>
            <a:br>
              <a:rPr lang="en-US" sz="3200" dirty="0">
                <a:latin typeface="+mn-lt"/>
              </a:rPr>
            </a:br>
            <a:endParaRPr lang="en-US" sz="2400" dirty="0">
              <a:latin typeface="+mn-lt"/>
            </a:endParaRPr>
          </a:p>
        </p:txBody>
      </p:sp>
      <p:sp>
        <p:nvSpPr>
          <p:cNvPr id="45059" name="Rectangle 6"/>
          <p:cNvSpPr txBox="1">
            <a:spLocks noChangeArrowheads="1"/>
          </p:cNvSpPr>
          <p:nvPr/>
        </p:nvSpPr>
        <p:spPr bwMode="auto">
          <a:xfrm>
            <a:off x="664028" y="1551214"/>
            <a:ext cx="8077200" cy="434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085850" indent="-228600">
              <a:defRPr>
                <a:solidFill>
                  <a:schemeClr val="tx1"/>
                </a:solidFill>
                <a:latin typeface="Arial" panose="020B0604020202020204" pitchFamily="34" charset="0"/>
                <a:cs typeface="Arial" panose="020B0604020202020204" pitchFamily="34" charset="0"/>
              </a:defRPr>
            </a:lvl3pPr>
            <a:lvl4pPr marL="1428750" indent="-228600">
              <a:defRPr>
                <a:solidFill>
                  <a:schemeClr val="tx1"/>
                </a:solidFill>
                <a:latin typeface="Arial" panose="020B0604020202020204" pitchFamily="34" charset="0"/>
                <a:cs typeface="Arial" panose="020B0604020202020204" pitchFamily="34" charset="0"/>
              </a:defRPr>
            </a:lvl4pPr>
            <a:lvl5pPr marL="1771650" indent="-228600">
              <a:defRPr>
                <a:solidFill>
                  <a:schemeClr val="tx1"/>
                </a:solidFill>
                <a:latin typeface="Arial" panose="020B0604020202020204" pitchFamily="34" charset="0"/>
                <a:cs typeface="Arial" panose="020B0604020202020204" pitchFamily="34" charset="0"/>
              </a:defRPr>
            </a:lvl5pPr>
            <a:lvl6pPr marL="22288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6860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1432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6004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200"/>
              <a:t>Squadrons and Districts want to purchase ads, but budgets are extremely limited.</a:t>
            </a:r>
          </a:p>
          <a:p>
            <a:pPr algn="ctr" eaLnBrk="1" hangingPunct="1">
              <a:spcBef>
                <a:spcPct val="50000"/>
              </a:spcBef>
            </a:pPr>
            <a:r>
              <a:rPr lang="en-US" altLang="en-US" sz="3200"/>
              <a:t>There are many marketing and PR opportunities available for free or low cost.</a:t>
            </a:r>
          </a:p>
          <a:p>
            <a:pPr algn="ctr" eaLnBrk="1" hangingPunct="1">
              <a:spcBef>
                <a:spcPct val="50000"/>
              </a:spcBef>
            </a:pPr>
            <a:r>
              <a:rPr lang="en-US" altLang="en-US" sz="3200"/>
              <a:t>Most squadrons take advantage of about 10% of these free or low cost opportunities.</a:t>
            </a:r>
          </a:p>
          <a:p>
            <a:pPr algn="ctr" eaLnBrk="1" hangingPunct="1">
              <a:spcBef>
                <a:spcPct val="50000"/>
              </a:spcBef>
            </a:pPr>
            <a:r>
              <a:rPr lang="en-US" altLang="en-US" sz="3200"/>
              <a:t>Why buy?</a:t>
            </a:r>
          </a:p>
        </p:txBody>
      </p:sp>
    </p:spTree>
    <p:extLst>
      <p:ext uri="{BB962C8B-B14F-4D97-AF65-F5344CB8AC3E}">
        <p14:creationId xmlns:p14="http://schemas.microsoft.com/office/powerpoint/2010/main" val="42431633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animEffect transition="in" filter="wipe(left)">
                                      <p:cBhvr>
                                        <p:cTn id="7" dur="500"/>
                                        <p:tgtEl>
                                          <p:spTgt spid="4505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45059">
                                            <p:txEl>
                                              <p:pRg st="1" end="1"/>
                                            </p:txEl>
                                          </p:spTgt>
                                        </p:tgtEl>
                                        <p:attrNameLst>
                                          <p:attrName>style.visibility</p:attrName>
                                        </p:attrNameLst>
                                      </p:cBhvr>
                                      <p:to>
                                        <p:strVal val="visible"/>
                                      </p:to>
                                    </p:set>
                                    <p:animEffect transition="in" filter="wipe(left)">
                                      <p:cBhvr>
                                        <p:cTn id="12" dur="500"/>
                                        <p:tgtEl>
                                          <p:spTgt spid="4505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45059">
                                            <p:txEl>
                                              <p:pRg st="2" end="2"/>
                                            </p:txEl>
                                          </p:spTgt>
                                        </p:tgtEl>
                                        <p:attrNameLst>
                                          <p:attrName>style.visibility</p:attrName>
                                        </p:attrNameLst>
                                      </p:cBhvr>
                                      <p:to>
                                        <p:strVal val="visible"/>
                                      </p:to>
                                    </p:set>
                                    <p:animEffect transition="in" filter="wipe(left)">
                                      <p:cBhvr>
                                        <p:cTn id="17" dur="500"/>
                                        <p:tgtEl>
                                          <p:spTgt spid="4505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45059">
                                            <p:txEl>
                                              <p:pRg st="3" end="3"/>
                                            </p:txEl>
                                          </p:spTgt>
                                        </p:tgtEl>
                                        <p:attrNameLst>
                                          <p:attrName>style.visibility</p:attrName>
                                        </p:attrNameLst>
                                      </p:cBhvr>
                                      <p:to>
                                        <p:strVal val="visible"/>
                                      </p:to>
                                    </p:set>
                                    <p:animEffect transition="in" filter="wipe(left)">
                                      <p:cBhvr>
                                        <p:cTn id="22" dur="500"/>
                                        <p:tgtEl>
                                          <p:spTgt spid="4505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704850" y="541565"/>
            <a:ext cx="8382000" cy="838200"/>
          </a:xfrm>
        </p:spPr>
        <p:txBody>
          <a:bodyPr/>
          <a:lstStyle/>
          <a:p>
            <a:pPr>
              <a:defRPr/>
            </a:pPr>
            <a:r>
              <a:rPr lang="en-US" sz="3200" dirty="0">
                <a:latin typeface="+mn-lt"/>
              </a:rPr>
              <a:t>Web Sites, Social Media, </a:t>
            </a:r>
            <a:r>
              <a:rPr lang="en-US" sz="3200" dirty="0" err="1">
                <a:latin typeface="+mn-lt"/>
              </a:rPr>
              <a:t>eMail</a:t>
            </a:r>
            <a:endParaRPr lang="en-US" sz="3200" dirty="0">
              <a:latin typeface="+mn-lt"/>
            </a:endParaRPr>
          </a:p>
        </p:txBody>
      </p:sp>
      <p:sp>
        <p:nvSpPr>
          <p:cNvPr id="46083" name="Rectangle 6"/>
          <p:cNvSpPr txBox="1">
            <a:spLocks noChangeArrowheads="1"/>
          </p:cNvSpPr>
          <p:nvPr/>
        </p:nvSpPr>
        <p:spPr bwMode="auto">
          <a:xfrm>
            <a:off x="704850" y="1375003"/>
            <a:ext cx="8229600" cy="434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085850" indent="-228600">
              <a:defRPr>
                <a:solidFill>
                  <a:schemeClr val="tx1"/>
                </a:solidFill>
                <a:latin typeface="Arial" panose="020B0604020202020204" pitchFamily="34" charset="0"/>
                <a:cs typeface="Arial" panose="020B0604020202020204" pitchFamily="34" charset="0"/>
              </a:defRPr>
            </a:lvl3pPr>
            <a:lvl4pPr marL="1428750" indent="-228600">
              <a:defRPr>
                <a:solidFill>
                  <a:schemeClr val="tx1"/>
                </a:solidFill>
                <a:latin typeface="Arial" panose="020B0604020202020204" pitchFamily="34" charset="0"/>
                <a:cs typeface="Arial" panose="020B0604020202020204" pitchFamily="34" charset="0"/>
              </a:defRPr>
            </a:lvl4pPr>
            <a:lvl5pPr marL="1771650" indent="-228600">
              <a:defRPr>
                <a:solidFill>
                  <a:schemeClr val="tx1"/>
                </a:solidFill>
                <a:latin typeface="Arial" panose="020B0604020202020204" pitchFamily="34" charset="0"/>
                <a:cs typeface="Arial" panose="020B0604020202020204" pitchFamily="34" charset="0"/>
              </a:defRPr>
            </a:lvl5pPr>
            <a:lvl6pPr marL="22288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6860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1432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6004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200"/>
              <a:t>Web sites are low cost, easy with modern software and they are always on.</a:t>
            </a:r>
          </a:p>
          <a:p>
            <a:pPr algn="ctr" eaLnBrk="1" hangingPunct="1"/>
            <a:r>
              <a:rPr lang="en-US" altLang="en-US" sz="2400">
                <a:latin typeface="Arial Narrow" panose="020B0606020202030204" pitchFamily="34" charset="0"/>
              </a:rPr>
              <a:t>(Course Schedule, Event Calendar, and More - Get others to link to you)</a:t>
            </a:r>
          </a:p>
          <a:p>
            <a:pPr algn="ctr" eaLnBrk="1" hangingPunct="1"/>
            <a:endParaRPr lang="en-US" altLang="en-US" sz="1200"/>
          </a:p>
          <a:p>
            <a:r>
              <a:rPr lang="en-US" altLang="en-US" sz="2800">
                <a:latin typeface="Arial Narrow" panose="020B0606020202030204" pitchFamily="34" charset="0"/>
                <a:ea typeface="Calibri" panose="020F0502020204030204" pitchFamily="34" charset="0"/>
                <a:cs typeface="Times New Roman" panose="02020603050405020304" pitchFamily="18" charset="0"/>
              </a:rPr>
              <a:t>ITCom’s Standard Squadron Site (SSS) is available for squadrons that want to use it. The SSS includes automatic:</a:t>
            </a:r>
          </a:p>
          <a:p>
            <a:r>
              <a:rPr lang="en-US" altLang="en-US" sz="2800">
                <a:latin typeface="Arial Narrow" panose="020B0606020202030204" pitchFamily="34" charset="0"/>
                <a:ea typeface="Calibri" panose="020F0502020204030204" pitchFamily="34" charset="0"/>
                <a:cs typeface="Times New Roman" panose="02020603050405020304" pitchFamily="18" charset="0"/>
              </a:rPr>
              <a:t>Standard branding (logos, colors, etc.), Squadron Name, Burgee, Officer Names, Public Contact Info, Class Schedule (from HQ800), Social Event Listings (from on line event form), Standard course, seminar &amp; what a squadron is descriptions</a:t>
            </a:r>
          </a:p>
          <a:p>
            <a:r>
              <a:rPr lang="en-US" altLang="en-US" sz="2800">
                <a:latin typeface="Arial Narrow" panose="020B0606020202030204" pitchFamily="34" charset="0"/>
                <a:ea typeface="Calibri" panose="020F0502020204030204" pitchFamily="34" charset="0"/>
                <a:cs typeface="Times New Roman" panose="02020603050405020304" pitchFamily="18" charset="0"/>
              </a:rPr>
              <a:t>	</a:t>
            </a:r>
            <a:endParaRPr lang="en-US" altLang="en-US" sz="3200"/>
          </a:p>
        </p:txBody>
      </p:sp>
    </p:spTree>
    <p:extLst>
      <p:ext uri="{BB962C8B-B14F-4D97-AF65-F5344CB8AC3E}">
        <p14:creationId xmlns:p14="http://schemas.microsoft.com/office/powerpoint/2010/main" val="40491676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6083">
                                            <p:txEl>
                                              <p:pRg st="0" end="0"/>
                                            </p:txEl>
                                          </p:spTgt>
                                        </p:tgtEl>
                                        <p:attrNameLst>
                                          <p:attrName>style.visibility</p:attrName>
                                        </p:attrNameLst>
                                      </p:cBhvr>
                                      <p:to>
                                        <p:strVal val="visible"/>
                                      </p:to>
                                    </p:set>
                                    <p:animEffect transition="in" filter="wipe(left)">
                                      <p:cBhvr>
                                        <p:cTn id="7" dur="500"/>
                                        <p:tgtEl>
                                          <p:spTgt spid="46083">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46083">
                                            <p:txEl>
                                              <p:pRg st="1" end="1"/>
                                            </p:txEl>
                                          </p:spTgt>
                                        </p:tgtEl>
                                        <p:attrNameLst>
                                          <p:attrName>style.visibility</p:attrName>
                                        </p:attrNameLst>
                                      </p:cBhvr>
                                      <p:to>
                                        <p:strVal val="visible"/>
                                      </p:to>
                                    </p:set>
                                    <p:animEffect transition="in" filter="wipe(left)">
                                      <p:cBhvr>
                                        <p:cTn id="10" dur="500"/>
                                        <p:tgtEl>
                                          <p:spTgt spid="46083">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46083">
                                            <p:txEl>
                                              <p:pRg st="3" end="3"/>
                                            </p:txEl>
                                          </p:spTgt>
                                        </p:tgtEl>
                                        <p:attrNameLst>
                                          <p:attrName>style.visibility</p:attrName>
                                        </p:attrNameLst>
                                      </p:cBhvr>
                                      <p:to>
                                        <p:strVal val="visible"/>
                                      </p:to>
                                    </p:set>
                                    <p:animEffect transition="in" filter="wipe(left)">
                                      <p:cBhvr>
                                        <p:cTn id="15" dur="500"/>
                                        <p:tgtEl>
                                          <p:spTgt spid="46083">
                                            <p:txEl>
                                              <p:pRg st="3" end="3"/>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46083">
                                            <p:txEl>
                                              <p:pRg st="4" end="4"/>
                                            </p:txEl>
                                          </p:spTgt>
                                        </p:tgtEl>
                                        <p:attrNameLst>
                                          <p:attrName>style.visibility</p:attrName>
                                        </p:attrNameLst>
                                      </p:cBhvr>
                                      <p:to>
                                        <p:strVal val="visible"/>
                                      </p:to>
                                    </p:set>
                                    <p:animEffect transition="in" filter="wipe(left)">
                                      <p:cBhvr>
                                        <p:cTn id="18" dur="500"/>
                                        <p:tgtEl>
                                          <p:spTgt spid="46083">
                                            <p:txEl>
                                              <p:pRg st="4" end="4"/>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3" presetClass="exit" presetSubtype="32" fill="hold" nodeType="clickEffect">
                                  <p:stCondLst>
                                    <p:cond delay="0"/>
                                  </p:stCondLst>
                                  <p:childTnLst>
                                    <p:anim calcmode="lin" valueType="num">
                                      <p:cBhvr>
                                        <p:cTn id="22" dur="500"/>
                                        <p:tgtEl>
                                          <p:spTgt spid="46083">
                                            <p:txEl>
                                              <p:pRg st="3" end="3"/>
                                            </p:txEl>
                                          </p:spTgt>
                                        </p:tgtEl>
                                        <p:attrNameLst>
                                          <p:attrName>ppt_w</p:attrName>
                                        </p:attrNameLst>
                                      </p:cBhvr>
                                      <p:tavLst>
                                        <p:tav tm="0">
                                          <p:val>
                                            <p:strVal val="ppt_w"/>
                                          </p:val>
                                        </p:tav>
                                        <p:tav tm="100000">
                                          <p:val>
                                            <p:fltVal val="0"/>
                                          </p:val>
                                        </p:tav>
                                      </p:tavLst>
                                    </p:anim>
                                    <p:anim calcmode="lin" valueType="num">
                                      <p:cBhvr>
                                        <p:cTn id="23" dur="500"/>
                                        <p:tgtEl>
                                          <p:spTgt spid="46083">
                                            <p:txEl>
                                              <p:pRg st="3" end="3"/>
                                            </p:txEl>
                                          </p:spTgt>
                                        </p:tgtEl>
                                        <p:attrNameLst>
                                          <p:attrName>ppt_h</p:attrName>
                                        </p:attrNameLst>
                                      </p:cBhvr>
                                      <p:tavLst>
                                        <p:tav tm="0">
                                          <p:val>
                                            <p:strVal val="ppt_h"/>
                                          </p:val>
                                        </p:tav>
                                        <p:tav tm="100000">
                                          <p:val>
                                            <p:fltVal val="0"/>
                                          </p:val>
                                        </p:tav>
                                      </p:tavLst>
                                    </p:anim>
                                    <p:animEffect transition="out" filter="fade">
                                      <p:cBhvr>
                                        <p:cTn id="24" dur="500"/>
                                        <p:tgtEl>
                                          <p:spTgt spid="46083">
                                            <p:txEl>
                                              <p:pRg st="3" end="3"/>
                                            </p:txEl>
                                          </p:spTgt>
                                        </p:tgtEl>
                                      </p:cBhvr>
                                    </p:animEffect>
                                    <p:set>
                                      <p:cBhvr>
                                        <p:cTn id="25" dur="1" fill="hold">
                                          <p:stCondLst>
                                            <p:cond delay="499"/>
                                          </p:stCondLst>
                                        </p:cTn>
                                        <p:tgtEl>
                                          <p:spTgt spid="46083">
                                            <p:txEl>
                                              <p:pRg st="3" end="3"/>
                                            </p:txEl>
                                          </p:spTgt>
                                        </p:tgtEl>
                                        <p:attrNameLst>
                                          <p:attrName>style.visibility</p:attrName>
                                        </p:attrNameLst>
                                      </p:cBhvr>
                                      <p:to>
                                        <p:strVal val="hidden"/>
                                      </p:to>
                                    </p:set>
                                  </p:childTnLst>
                                </p:cTn>
                              </p:par>
                              <p:par>
                                <p:cTn id="26" presetID="53" presetClass="exit" presetSubtype="32" fill="hold" nodeType="withEffect">
                                  <p:stCondLst>
                                    <p:cond delay="0"/>
                                  </p:stCondLst>
                                  <p:childTnLst>
                                    <p:anim calcmode="lin" valueType="num">
                                      <p:cBhvr>
                                        <p:cTn id="27" dur="500"/>
                                        <p:tgtEl>
                                          <p:spTgt spid="46083">
                                            <p:txEl>
                                              <p:pRg st="4" end="4"/>
                                            </p:txEl>
                                          </p:spTgt>
                                        </p:tgtEl>
                                        <p:attrNameLst>
                                          <p:attrName>ppt_w</p:attrName>
                                        </p:attrNameLst>
                                      </p:cBhvr>
                                      <p:tavLst>
                                        <p:tav tm="0">
                                          <p:val>
                                            <p:strVal val="ppt_w"/>
                                          </p:val>
                                        </p:tav>
                                        <p:tav tm="100000">
                                          <p:val>
                                            <p:fltVal val="0"/>
                                          </p:val>
                                        </p:tav>
                                      </p:tavLst>
                                    </p:anim>
                                    <p:anim calcmode="lin" valueType="num">
                                      <p:cBhvr>
                                        <p:cTn id="28" dur="500"/>
                                        <p:tgtEl>
                                          <p:spTgt spid="46083">
                                            <p:txEl>
                                              <p:pRg st="4" end="4"/>
                                            </p:txEl>
                                          </p:spTgt>
                                        </p:tgtEl>
                                        <p:attrNameLst>
                                          <p:attrName>ppt_h</p:attrName>
                                        </p:attrNameLst>
                                      </p:cBhvr>
                                      <p:tavLst>
                                        <p:tav tm="0">
                                          <p:val>
                                            <p:strVal val="ppt_h"/>
                                          </p:val>
                                        </p:tav>
                                        <p:tav tm="100000">
                                          <p:val>
                                            <p:fltVal val="0"/>
                                          </p:val>
                                        </p:tav>
                                      </p:tavLst>
                                    </p:anim>
                                    <p:animEffect transition="out" filter="fade">
                                      <p:cBhvr>
                                        <p:cTn id="29" dur="500"/>
                                        <p:tgtEl>
                                          <p:spTgt spid="46083">
                                            <p:txEl>
                                              <p:pRg st="4" end="4"/>
                                            </p:txEl>
                                          </p:spTgt>
                                        </p:tgtEl>
                                      </p:cBhvr>
                                    </p:animEffect>
                                    <p:set>
                                      <p:cBhvr>
                                        <p:cTn id="30" dur="1" fill="hold">
                                          <p:stCondLst>
                                            <p:cond delay="499"/>
                                          </p:stCondLst>
                                        </p:cTn>
                                        <p:tgtEl>
                                          <p:spTgt spid="46083">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762000" y="1219200"/>
            <a:ext cx="8382000" cy="838200"/>
          </a:xfrm>
        </p:spPr>
        <p:txBody>
          <a:bodyPr/>
          <a:lstStyle/>
          <a:p>
            <a:pPr>
              <a:defRPr/>
            </a:pPr>
            <a:r>
              <a:rPr lang="en-US" sz="3200" b="1" dirty="0">
                <a:latin typeface="+mn-lt"/>
              </a:rPr>
              <a:t>PLANNING &amp; DESIGN</a:t>
            </a:r>
          </a:p>
        </p:txBody>
      </p:sp>
      <p:sp>
        <p:nvSpPr>
          <p:cNvPr id="6" name="Rectangle 6"/>
          <p:cNvSpPr txBox="1">
            <a:spLocks noChangeArrowheads="1"/>
          </p:cNvSpPr>
          <p:nvPr/>
        </p:nvSpPr>
        <p:spPr bwMode="auto">
          <a:xfrm>
            <a:off x="762000" y="2057400"/>
            <a:ext cx="7613650" cy="4525963"/>
          </a:xfrm>
          <a:prstGeom prst="rect">
            <a:avLst/>
          </a:prstGeom>
          <a:noFill/>
          <a:ln w="9525">
            <a:noFill/>
            <a:miter lim="800000"/>
            <a:headEnd/>
            <a:tailEnd/>
          </a:ln>
          <a:effectLst/>
        </p:spPr>
        <p:txBody>
          <a:bodyPr lIns="92075" tIns="46038" rIns="92075" bIns="46038"/>
          <a:lstStyle>
            <a:lvl1pPr marL="342900" indent="-342900" algn="l" rtl="0" eaLnBrk="1" fontAlgn="base" hangingPunct="1">
              <a:spcBef>
                <a:spcPct val="20000"/>
              </a:spcBef>
              <a:spcAft>
                <a:spcPct val="0"/>
              </a:spcAft>
              <a:buSzPct val="60000"/>
              <a:buFont typeface="Monotype Sorts" pitchFamily="2" charset="2"/>
              <a:buChar char="u"/>
              <a:defRPr sz="3200">
                <a:solidFill>
                  <a:schemeClr val="tx1"/>
                </a:solidFill>
                <a:latin typeface="Calibri" pitchFamily="34" charset="0"/>
                <a:ea typeface="+mn-ea"/>
                <a:cs typeface="+mn-cs"/>
              </a:defRPr>
            </a:lvl1pPr>
            <a:lvl2pPr marL="742950" indent="-285750" algn="l" rtl="0" eaLnBrk="1" fontAlgn="base" hangingPunct="1">
              <a:spcBef>
                <a:spcPct val="20000"/>
              </a:spcBef>
              <a:spcAft>
                <a:spcPct val="0"/>
              </a:spcAft>
              <a:buSzPct val="60000"/>
              <a:buFont typeface="Monotype Sorts" pitchFamily="2" charset="2"/>
              <a:buChar char="l"/>
              <a:defRPr sz="2800">
                <a:solidFill>
                  <a:schemeClr val="tx1"/>
                </a:solidFill>
                <a:latin typeface="Calibri" pitchFamily="34" charset="0"/>
              </a:defRPr>
            </a:lvl2pPr>
            <a:lvl3pPr marL="1085850" indent="-228600" algn="l" rtl="0" eaLnBrk="1" fontAlgn="base" hangingPunct="1">
              <a:spcBef>
                <a:spcPct val="20000"/>
              </a:spcBef>
              <a:spcAft>
                <a:spcPct val="0"/>
              </a:spcAft>
              <a:buSzPct val="65000"/>
              <a:buFont typeface="Wingdings" pitchFamily="2" charset="2"/>
              <a:buChar char="§"/>
              <a:defRPr sz="2800">
                <a:solidFill>
                  <a:schemeClr val="tx1"/>
                </a:solidFill>
                <a:latin typeface="Calibri" pitchFamily="34" charset="0"/>
              </a:defRPr>
            </a:lvl3pPr>
            <a:lvl4pPr marL="1428750" indent="-228600" algn="l" rtl="0" eaLnBrk="1" fontAlgn="base" hangingPunct="1">
              <a:spcBef>
                <a:spcPct val="20000"/>
              </a:spcBef>
              <a:spcAft>
                <a:spcPct val="0"/>
              </a:spcAft>
              <a:buChar char="–"/>
              <a:defRPr sz="2000">
                <a:solidFill>
                  <a:schemeClr val="tx1"/>
                </a:solidFill>
                <a:latin typeface="Calibri" pitchFamily="34" charset="0"/>
              </a:defRPr>
            </a:lvl4pPr>
            <a:lvl5pPr marL="1771650" indent="-228600" algn="l" rtl="0" eaLnBrk="1" fontAlgn="base" hangingPunct="1">
              <a:spcBef>
                <a:spcPct val="20000"/>
              </a:spcBef>
              <a:spcAft>
                <a:spcPct val="0"/>
              </a:spcAft>
              <a:buChar char="•"/>
              <a:defRPr sz="2000">
                <a:solidFill>
                  <a:schemeClr val="tx1"/>
                </a:solidFill>
                <a:latin typeface="Calibri" pitchFamily="34" charset="0"/>
              </a:defRPr>
            </a:lvl5pPr>
            <a:lvl6pPr marL="2228850" indent="-228600" algn="l" rtl="0" eaLnBrk="1" fontAlgn="base" hangingPunct="1">
              <a:spcBef>
                <a:spcPct val="20000"/>
              </a:spcBef>
              <a:spcAft>
                <a:spcPct val="0"/>
              </a:spcAft>
              <a:buChar char="•"/>
              <a:defRPr sz="1200">
                <a:solidFill>
                  <a:schemeClr val="tx1"/>
                </a:solidFill>
                <a:latin typeface="Times New Roman" pitchFamily="18" charset="0"/>
              </a:defRPr>
            </a:lvl6pPr>
            <a:lvl7pPr marL="2686050" indent="-228600" algn="l" rtl="0" eaLnBrk="1" fontAlgn="base" hangingPunct="1">
              <a:spcBef>
                <a:spcPct val="20000"/>
              </a:spcBef>
              <a:spcAft>
                <a:spcPct val="0"/>
              </a:spcAft>
              <a:buChar char="•"/>
              <a:defRPr sz="1200">
                <a:solidFill>
                  <a:schemeClr val="tx1"/>
                </a:solidFill>
                <a:latin typeface="Times New Roman" pitchFamily="18" charset="0"/>
              </a:defRPr>
            </a:lvl7pPr>
            <a:lvl8pPr marL="3143250" indent="-228600" algn="l" rtl="0" eaLnBrk="1" fontAlgn="base" hangingPunct="1">
              <a:spcBef>
                <a:spcPct val="20000"/>
              </a:spcBef>
              <a:spcAft>
                <a:spcPct val="0"/>
              </a:spcAft>
              <a:buChar char="•"/>
              <a:defRPr sz="1200">
                <a:solidFill>
                  <a:schemeClr val="tx1"/>
                </a:solidFill>
                <a:latin typeface="Times New Roman" pitchFamily="18" charset="0"/>
              </a:defRPr>
            </a:lvl8pPr>
            <a:lvl9pPr marL="3600450" indent="-228600" algn="l" rtl="0" eaLnBrk="1" fontAlgn="base" hangingPunct="1">
              <a:spcBef>
                <a:spcPct val="20000"/>
              </a:spcBef>
              <a:spcAft>
                <a:spcPct val="0"/>
              </a:spcAft>
              <a:buChar char="•"/>
              <a:defRPr sz="1200">
                <a:solidFill>
                  <a:schemeClr val="tx1"/>
                </a:solidFill>
                <a:latin typeface="Times New Roman" pitchFamily="18" charset="0"/>
              </a:defRPr>
            </a:lvl9pPr>
          </a:lstStyle>
          <a:p>
            <a:pPr>
              <a:defRPr/>
            </a:pPr>
            <a:r>
              <a:rPr lang="en-US" kern="0" dirty="0">
                <a:solidFill>
                  <a:srgbClr val="000000"/>
                </a:solidFill>
              </a:rPr>
              <a:t>What do we need to know before we even try to get started?</a:t>
            </a:r>
          </a:p>
          <a:p>
            <a:pPr>
              <a:defRPr/>
            </a:pPr>
            <a:r>
              <a:rPr lang="en-US" kern="0" dirty="0">
                <a:solidFill>
                  <a:srgbClr val="000000"/>
                </a:solidFill>
              </a:rPr>
              <a:t>What are we going to produce that answers the questions above and also fills our promotional needs and our mission?</a:t>
            </a:r>
          </a:p>
        </p:txBody>
      </p:sp>
    </p:spTree>
    <p:extLst>
      <p:ext uri="{BB962C8B-B14F-4D97-AF65-F5344CB8AC3E}">
        <p14:creationId xmlns:p14="http://schemas.microsoft.com/office/powerpoint/2010/main" val="14676669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06879" y="566057"/>
            <a:ext cx="8382000" cy="838200"/>
          </a:xfrm>
        </p:spPr>
        <p:txBody>
          <a:bodyPr/>
          <a:lstStyle/>
          <a:p>
            <a:pPr>
              <a:defRPr/>
            </a:pPr>
            <a:r>
              <a:rPr lang="en-US" sz="3200" dirty="0">
                <a:latin typeface="+mn-lt"/>
              </a:rPr>
              <a:t>Web Sites, Social Media, </a:t>
            </a:r>
            <a:r>
              <a:rPr lang="en-US" sz="3200" dirty="0" err="1">
                <a:latin typeface="+mn-lt"/>
              </a:rPr>
              <a:t>eMail</a:t>
            </a:r>
            <a:endParaRPr lang="en-US" sz="3200" dirty="0">
              <a:latin typeface="+mn-lt"/>
            </a:endParaRPr>
          </a:p>
        </p:txBody>
      </p:sp>
      <p:sp>
        <p:nvSpPr>
          <p:cNvPr id="46083" name="Rectangle 6"/>
          <p:cNvSpPr txBox="1">
            <a:spLocks noChangeArrowheads="1"/>
          </p:cNvSpPr>
          <p:nvPr/>
        </p:nvSpPr>
        <p:spPr bwMode="auto">
          <a:xfrm>
            <a:off x="606879" y="1399495"/>
            <a:ext cx="8229600" cy="434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085850" indent="-228600">
              <a:defRPr>
                <a:solidFill>
                  <a:schemeClr val="tx1"/>
                </a:solidFill>
                <a:latin typeface="Arial" panose="020B0604020202020204" pitchFamily="34" charset="0"/>
                <a:cs typeface="Arial" panose="020B0604020202020204" pitchFamily="34" charset="0"/>
              </a:defRPr>
            </a:lvl3pPr>
            <a:lvl4pPr marL="1428750" indent="-228600">
              <a:defRPr>
                <a:solidFill>
                  <a:schemeClr val="tx1"/>
                </a:solidFill>
                <a:latin typeface="Arial" panose="020B0604020202020204" pitchFamily="34" charset="0"/>
                <a:cs typeface="Arial" panose="020B0604020202020204" pitchFamily="34" charset="0"/>
              </a:defRPr>
            </a:lvl4pPr>
            <a:lvl5pPr marL="1771650" indent="-228600">
              <a:defRPr>
                <a:solidFill>
                  <a:schemeClr val="tx1"/>
                </a:solidFill>
                <a:latin typeface="Arial" panose="020B0604020202020204" pitchFamily="34" charset="0"/>
                <a:cs typeface="Arial" panose="020B0604020202020204" pitchFamily="34" charset="0"/>
              </a:defRPr>
            </a:lvl5pPr>
            <a:lvl6pPr marL="22288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6860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1432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6004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200"/>
              <a:t>Web sites are low cost, easy with modern software and they are always on.</a:t>
            </a:r>
          </a:p>
          <a:p>
            <a:pPr algn="ctr" eaLnBrk="1" hangingPunct="1"/>
            <a:r>
              <a:rPr lang="en-US" altLang="en-US" sz="2400">
                <a:latin typeface="Arial Narrow" panose="020B0606020202030204" pitchFamily="34" charset="0"/>
              </a:rPr>
              <a:t>(Course Schedule, Event Calendar, and More - Get others to link to you)</a:t>
            </a:r>
          </a:p>
          <a:p>
            <a:pPr algn="ctr" eaLnBrk="1" hangingPunct="1"/>
            <a:endParaRPr lang="en-US" altLang="en-US" sz="1200"/>
          </a:p>
          <a:p>
            <a:pPr algn="ctr" eaLnBrk="1" hangingPunct="1"/>
            <a:r>
              <a:rPr lang="en-US" altLang="en-US" sz="3200"/>
              <a:t>Social media is FREE, always on, but production must provide interesting content.</a:t>
            </a:r>
          </a:p>
          <a:p>
            <a:pPr algn="ctr" eaLnBrk="1" hangingPunct="1"/>
            <a:endParaRPr lang="en-US" altLang="en-US" sz="1200"/>
          </a:p>
          <a:p>
            <a:pPr algn="ctr" eaLnBrk="1" hangingPunct="1"/>
            <a:r>
              <a:rPr lang="en-US" altLang="en-US" sz="3200"/>
              <a:t>eMail signatures are FREE and provide a way to spread our message with every email you send.</a:t>
            </a:r>
          </a:p>
          <a:p>
            <a:pPr algn="ctr" eaLnBrk="1" hangingPunct="1">
              <a:spcBef>
                <a:spcPct val="50000"/>
              </a:spcBef>
            </a:pPr>
            <a:endParaRPr lang="en-US" altLang="en-US" sz="3200"/>
          </a:p>
        </p:txBody>
      </p:sp>
    </p:spTree>
    <p:extLst>
      <p:ext uri="{BB962C8B-B14F-4D97-AF65-F5344CB8AC3E}">
        <p14:creationId xmlns:p14="http://schemas.microsoft.com/office/powerpoint/2010/main" val="31097321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46083">
                                            <p:txEl>
                                              <p:pRg st="3" end="3"/>
                                            </p:txEl>
                                          </p:spTgt>
                                        </p:tgtEl>
                                        <p:attrNameLst>
                                          <p:attrName>style.visibility</p:attrName>
                                        </p:attrNameLst>
                                      </p:cBhvr>
                                      <p:to>
                                        <p:strVal val="visible"/>
                                      </p:to>
                                    </p:set>
                                    <p:animEffect transition="in" filter="wipe(left)">
                                      <p:cBhvr>
                                        <p:cTn id="7" dur="500"/>
                                        <p:tgtEl>
                                          <p:spTgt spid="46083">
                                            <p:txEl>
                                              <p:pRg st="3" end="3"/>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46083">
                                            <p:txEl>
                                              <p:pRg st="5" end="5"/>
                                            </p:txEl>
                                          </p:spTgt>
                                        </p:tgtEl>
                                        <p:attrNameLst>
                                          <p:attrName>style.visibility</p:attrName>
                                        </p:attrNameLst>
                                      </p:cBhvr>
                                      <p:to>
                                        <p:strVal val="visible"/>
                                      </p:to>
                                    </p:set>
                                    <p:animEffect transition="in" filter="wipe(left)">
                                      <p:cBhvr>
                                        <p:cTn id="12" dur="500"/>
                                        <p:tgtEl>
                                          <p:spTgt spid="4608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39536" y="606879"/>
            <a:ext cx="8382000" cy="838200"/>
          </a:xfrm>
        </p:spPr>
        <p:txBody>
          <a:bodyPr/>
          <a:lstStyle/>
          <a:p>
            <a:pPr>
              <a:defRPr/>
            </a:pPr>
            <a:r>
              <a:rPr lang="en-US" sz="3200" dirty="0">
                <a:latin typeface="+mn-lt"/>
              </a:rPr>
              <a:t>Newspapers &amp; Magazines</a:t>
            </a:r>
            <a:br>
              <a:rPr lang="en-US" sz="3200" dirty="0">
                <a:latin typeface="+mn-lt"/>
              </a:rPr>
            </a:br>
            <a:r>
              <a:rPr lang="en-US" sz="2400" dirty="0">
                <a:latin typeface="+mn-lt"/>
              </a:rPr>
              <a:t>(Build Relationships)</a:t>
            </a:r>
          </a:p>
        </p:txBody>
      </p:sp>
      <p:sp>
        <p:nvSpPr>
          <p:cNvPr id="47107" name="Rectangle 6"/>
          <p:cNvSpPr txBox="1">
            <a:spLocks noChangeArrowheads="1"/>
          </p:cNvSpPr>
          <p:nvPr/>
        </p:nvSpPr>
        <p:spPr bwMode="auto">
          <a:xfrm>
            <a:off x="639536" y="1440317"/>
            <a:ext cx="8077200" cy="434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085850" indent="-228600">
              <a:defRPr>
                <a:solidFill>
                  <a:schemeClr val="tx1"/>
                </a:solidFill>
                <a:latin typeface="Arial" panose="020B0604020202020204" pitchFamily="34" charset="0"/>
                <a:cs typeface="Arial" panose="020B0604020202020204" pitchFamily="34" charset="0"/>
              </a:defRPr>
            </a:lvl3pPr>
            <a:lvl4pPr marL="1428750" indent="-228600">
              <a:defRPr>
                <a:solidFill>
                  <a:schemeClr val="tx1"/>
                </a:solidFill>
                <a:latin typeface="Arial" panose="020B0604020202020204" pitchFamily="34" charset="0"/>
                <a:cs typeface="Arial" panose="020B0604020202020204" pitchFamily="34" charset="0"/>
              </a:defRPr>
            </a:lvl4pPr>
            <a:lvl5pPr marL="1771650" indent="-228600">
              <a:defRPr>
                <a:solidFill>
                  <a:schemeClr val="tx1"/>
                </a:solidFill>
                <a:latin typeface="Arial" panose="020B0604020202020204" pitchFamily="34" charset="0"/>
                <a:cs typeface="Arial" panose="020B0604020202020204" pitchFamily="34" charset="0"/>
              </a:defRPr>
            </a:lvl5pPr>
            <a:lvl6pPr marL="22288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6860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1432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6004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200"/>
              <a:t>Paid ads only appear in editions paid for.</a:t>
            </a:r>
          </a:p>
          <a:p>
            <a:pPr algn="ctr" eaLnBrk="1" hangingPunct="1"/>
            <a:r>
              <a:rPr lang="en-US" altLang="en-US" sz="3200"/>
              <a:t>Long term deals are better, but expensive.</a:t>
            </a:r>
          </a:p>
          <a:p>
            <a:pPr algn="ctr" eaLnBrk="1" hangingPunct="1"/>
            <a:r>
              <a:rPr lang="en-US" altLang="en-US" sz="2400"/>
              <a:t>Must target by region or demographic.</a:t>
            </a:r>
          </a:p>
          <a:p>
            <a:pPr algn="ctr" eaLnBrk="1" hangingPunct="1"/>
            <a:endParaRPr lang="en-US" altLang="en-US" sz="1200"/>
          </a:p>
          <a:p>
            <a:pPr algn="ctr" eaLnBrk="1" hangingPunct="1"/>
            <a:r>
              <a:rPr lang="en-US" altLang="en-US" sz="3200"/>
              <a:t>Free announcements are cost effective.</a:t>
            </a:r>
          </a:p>
          <a:p>
            <a:pPr algn="ctr" eaLnBrk="1" hangingPunct="1"/>
            <a:r>
              <a:rPr lang="en-US" altLang="en-US" sz="3200"/>
              <a:t>Only get space when events are scheduled.</a:t>
            </a:r>
          </a:p>
          <a:p>
            <a:pPr algn="ctr" eaLnBrk="1" hangingPunct="1"/>
            <a:r>
              <a:rPr lang="en-US" altLang="en-US" sz="2200">
                <a:latin typeface="Arial Narrow" panose="020B0606020202030204" pitchFamily="34" charset="0"/>
              </a:rPr>
              <a:t>List more events not less. On line forms take longer. Never attach word files.</a:t>
            </a:r>
          </a:p>
          <a:p>
            <a:pPr algn="ctr" eaLnBrk="1" hangingPunct="1"/>
            <a:endParaRPr lang="en-US" altLang="en-US" sz="1200"/>
          </a:p>
          <a:p>
            <a:pPr algn="ctr" eaLnBrk="1" hangingPunct="1"/>
            <a:r>
              <a:rPr lang="en-US" altLang="en-US" sz="3200"/>
              <a:t>Squadron writers submit articles. (PR)</a:t>
            </a:r>
          </a:p>
          <a:p>
            <a:pPr eaLnBrk="1" hangingPunct="1"/>
            <a:endParaRPr lang="en-US" altLang="en-US" sz="1200"/>
          </a:p>
          <a:p>
            <a:pPr eaLnBrk="1" hangingPunct="1"/>
            <a:r>
              <a:rPr lang="en-US" altLang="en-US" sz="3200">
                <a:latin typeface="Arial Narrow" panose="020B0606020202030204" pitchFamily="34" charset="0"/>
              </a:rPr>
              <a:t>Relationships with editors = events get listed</a:t>
            </a:r>
          </a:p>
          <a:p>
            <a:pPr algn="ctr" eaLnBrk="1" hangingPunct="1">
              <a:spcBef>
                <a:spcPct val="50000"/>
              </a:spcBef>
            </a:pPr>
            <a:endParaRPr lang="en-US" altLang="en-US" sz="3200"/>
          </a:p>
        </p:txBody>
      </p:sp>
    </p:spTree>
    <p:extLst>
      <p:ext uri="{BB962C8B-B14F-4D97-AF65-F5344CB8AC3E}">
        <p14:creationId xmlns:p14="http://schemas.microsoft.com/office/powerpoint/2010/main" val="35183869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7107">
                                            <p:txEl>
                                              <p:pRg st="0" end="0"/>
                                            </p:txEl>
                                          </p:spTgt>
                                        </p:tgtEl>
                                        <p:attrNameLst>
                                          <p:attrName>style.visibility</p:attrName>
                                        </p:attrNameLst>
                                      </p:cBhvr>
                                      <p:to>
                                        <p:strVal val="visible"/>
                                      </p:to>
                                    </p:set>
                                    <p:animEffect transition="in" filter="wipe(left)">
                                      <p:cBhvr>
                                        <p:cTn id="7" dur="500"/>
                                        <p:tgtEl>
                                          <p:spTgt spid="47107">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47107">
                                            <p:txEl>
                                              <p:pRg st="1" end="1"/>
                                            </p:txEl>
                                          </p:spTgt>
                                        </p:tgtEl>
                                        <p:attrNameLst>
                                          <p:attrName>style.visibility</p:attrName>
                                        </p:attrNameLst>
                                      </p:cBhvr>
                                      <p:to>
                                        <p:strVal val="visible"/>
                                      </p:to>
                                    </p:set>
                                    <p:animEffect transition="in" filter="wipe(left)">
                                      <p:cBhvr>
                                        <p:cTn id="10" dur="500"/>
                                        <p:tgtEl>
                                          <p:spTgt spid="47107">
                                            <p:txEl>
                                              <p:pRg st="1" end="1"/>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47107">
                                            <p:txEl>
                                              <p:pRg st="2" end="2"/>
                                            </p:txEl>
                                          </p:spTgt>
                                        </p:tgtEl>
                                        <p:attrNameLst>
                                          <p:attrName>style.visibility</p:attrName>
                                        </p:attrNameLst>
                                      </p:cBhvr>
                                      <p:to>
                                        <p:strVal val="visible"/>
                                      </p:to>
                                    </p:set>
                                    <p:animEffect transition="in" filter="wipe(left)">
                                      <p:cBhvr>
                                        <p:cTn id="13" dur="500"/>
                                        <p:tgtEl>
                                          <p:spTgt spid="47107">
                                            <p:txEl>
                                              <p:pRg st="2" end="2"/>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nodeType="clickEffect">
                                  <p:stCondLst>
                                    <p:cond delay="0"/>
                                  </p:stCondLst>
                                  <p:childTnLst>
                                    <p:set>
                                      <p:cBhvr>
                                        <p:cTn id="17" dur="1" fill="hold">
                                          <p:stCondLst>
                                            <p:cond delay="0"/>
                                          </p:stCondLst>
                                        </p:cTn>
                                        <p:tgtEl>
                                          <p:spTgt spid="47107">
                                            <p:txEl>
                                              <p:pRg st="4" end="4"/>
                                            </p:txEl>
                                          </p:spTgt>
                                        </p:tgtEl>
                                        <p:attrNameLst>
                                          <p:attrName>style.visibility</p:attrName>
                                        </p:attrNameLst>
                                      </p:cBhvr>
                                      <p:to>
                                        <p:strVal val="visible"/>
                                      </p:to>
                                    </p:set>
                                    <p:animEffect transition="in" filter="wipe(left)">
                                      <p:cBhvr>
                                        <p:cTn id="18" dur="500"/>
                                        <p:tgtEl>
                                          <p:spTgt spid="47107">
                                            <p:txEl>
                                              <p:pRg st="4" end="4"/>
                                            </p:txEl>
                                          </p:spTgt>
                                        </p:tgtEl>
                                      </p:cBhvr>
                                    </p:animEffect>
                                  </p:childTnLst>
                                </p:cTn>
                              </p:par>
                              <p:par>
                                <p:cTn id="19" presetID="22" presetClass="entr" presetSubtype="8" fill="hold" nodeType="withEffect">
                                  <p:stCondLst>
                                    <p:cond delay="0"/>
                                  </p:stCondLst>
                                  <p:childTnLst>
                                    <p:set>
                                      <p:cBhvr>
                                        <p:cTn id="20" dur="1" fill="hold">
                                          <p:stCondLst>
                                            <p:cond delay="0"/>
                                          </p:stCondLst>
                                        </p:cTn>
                                        <p:tgtEl>
                                          <p:spTgt spid="47107">
                                            <p:txEl>
                                              <p:pRg st="5" end="5"/>
                                            </p:txEl>
                                          </p:spTgt>
                                        </p:tgtEl>
                                        <p:attrNameLst>
                                          <p:attrName>style.visibility</p:attrName>
                                        </p:attrNameLst>
                                      </p:cBhvr>
                                      <p:to>
                                        <p:strVal val="visible"/>
                                      </p:to>
                                    </p:set>
                                    <p:animEffect transition="in" filter="wipe(left)">
                                      <p:cBhvr>
                                        <p:cTn id="21" dur="500"/>
                                        <p:tgtEl>
                                          <p:spTgt spid="47107">
                                            <p:txEl>
                                              <p:pRg st="5" end="5"/>
                                            </p:txEl>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47107">
                                            <p:txEl>
                                              <p:pRg st="6" end="6"/>
                                            </p:txEl>
                                          </p:spTgt>
                                        </p:tgtEl>
                                        <p:attrNameLst>
                                          <p:attrName>style.visibility</p:attrName>
                                        </p:attrNameLst>
                                      </p:cBhvr>
                                      <p:to>
                                        <p:strVal val="visible"/>
                                      </p:to>
                                    </p:set>
                                    <p:animEffect transition="in" filter="wipe(left)">
                                      <p:cBhvr>
                                        <p:cTn id="24" dur="500"/>
                                        <p:tgtEl>
                                          <p:spTgt spid="47107">
                                            <p:txEl>
                                              <p:pRg st="6" end="6"/>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nodeType="clickEffect">
                                  <p:stCondLst>
                                    <p:cond delay="0"/>
                                  </p:stCondLst>
                                  <p:childTnLst>
                                    <p:set>
                                      <p:cBhvr>
                                        <p:cTn id="28" dur="1" fill="hold">
                                          <p:stCondLst>
                                            <p:cond delay="0"/>
                                          </p:stCondLst>
                                        </p:cTn>
                                        <p:tgtEl>
                                          <p:spTgt spid="47107">
                                            <p:txEl>
                                              <p:pRg st="8" end="8"/>
                                            </p:txEl>
                                          </p:spTgt>
                                        </p:tgtEl>
                                        <p:attrNameLst>
                                          <p:attrName>style.visibility</p:attrName>
                                        </p:attrNameLst>
                                      </p:cBhvr>
                                      <p:to>
                                        <p:strVal val="visible"/>
                                      </p:to>
                                    </p:set>
                                    <p:animEffect transition="in" filter="wipe(left)">
                                      <p:cBhvr>
                                        <p:cTn id="29" dur="500"/>
                                        <p:tgtEl>
                                          <p:spTgt spid="47107">
                                            <p:txEl>
                                              <p:pRg st="8" end="8"/>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nodeType="clickEffect">
                                  <p:stCondLst>
                                    <p:cond delay="0"/>
                                  </p:stCondLst>
                                  <p:childTnLst>
                                    <p:set>
                                      <p:cBhvr>
                                        <p:cTn id="33" dur="1" fill="hold">
                                          <p:stCondLst>
                                            <p:cond delay="0"/>
                                          </p:stCondLst>
                                        </p:cTn>
                                        <p:tgtEl>
                                          <p:spTgt spid="47107">
                                            <p:txEl>
                                              <p:pRg st="10" end="10"/>
                                            </p:txEl>
                                          </p:spTgt>
                                        </p:tgtEl>
                                        <p:attrNameLst>
                                          <p:attrName>style.visibility</p:attrName>
                                        </p:attrNameLst>
                                      </p:cBhvr>
                                      <p:to>
                                        <p:strVal val="visible"/>
                                      </p:to>
                                    </p:set>
                                    <p:animEffect transition="in" filter="wipe(left)">
                                      <p:cBhvr>
                                        <p:cTn id="34" dur="500"/>
                                        <p:tgtEl>
                                          <p:spTgt spid="4710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23207" y="713014"/>
            <a:ext cx="8382000" cy="838200"/>
          </a:xfrm>
        </p:spPr>
        <p:txBody>
          <a:bodyPr/>
          <a:lstStyle/>
          <a:p>
            <a:pPr>
              <a:defRPr/>
            </a:pPr>
            <a:r>
              <a:rPr lang="en-US" sz="3200" dirty="0">
                <a:latin typeface="+mn-lt"/>
              </a:rPr>
              <a:t>Newspapers &amp; Magazines</a:t>
            </a:r>
            <a:br>
              <a:rPr lang="en-US" sz="3200" dirty="0">
                <a:latin typeface="+mn-lt"/>
              </a:rPr>
            </a:br>
            <a:r>
              <a:rPr lang="en-US" sz="2400" dirty="0">
                <a:latin typeface="+mn-lt"/>
              </a:rPr>
              <a:t>(and any electronic distribution)</a:t>
            </a:r>
          </a:p>
        </p:txBody>
      </p:sp>
      <p:sp>
        <p:nvSpPr>
          <p:cNvPr id="38915" name="Rectangle 6"/>
          <p:cNvSpPr txBox="1">
            <a:spLocks noChangeArrowheads="1"/>
          </p:cNvSpPr>
          <p:nvPr/>
        </p:nvSpPr>
        <p:spPr bwMode="auto">
          <a:xfrm>
            <a:off x="623207" y="1546452"/>
            <a:ext cx="8077200" cy="434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085850" indent="-228600">
              <a:defRPr>
                <a:solidFill>
                  <a:schemeClr val="tx1"/>
                </a:solidFill>
                <a:latin typeface="Arial" panose="020B0604020202020204" pitchFamily="34" charset="0"/>
                <a:cs typeface="Arial" panose="020B0604020202020204" pitchFamily="34" charset="0"/>
              </a:defRPr>
            </a:lvl3pPr>
            <a:lvl4pPr marL="1428750" indent="-228600">
              <a:defRPr>
                <a:solidFill>
                  <a:schemeClr val="tx1"/>
                </a:solidFill>
                <a:latin typeface="Arial" panose="020B0604020202020204" pitchFamily="34" charset="0"/>
                <a:cs typeface="Arial" panose="020B0604020202020204" pitchFamily="34" charset="0"/>
              </a:defRPr>
            </a:lvl4pPr>
            <a:lvl5pPr marL="1771650" indent="-228600">
              <a:defRPr>
                <a:solidFill>
                  <a:schemeClr val="tx1"/>
                </a:solidFill>
                <a:latin typeface="Arial" panose="020B0604020202020204" pitchFamily="34" charset="0"/>
                <a:cs typeface="Arial" panose="020B0604020202020204" pitchFamily="34" charset="0"/>
              </a:defRPr>
            </a:lvl5pPr>
            <a:lvl6pPr marL="22288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6860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1432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6004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3200" b="1" dirty="0"/>
              <a:t>Format Conversion</a:t>
            </a:r>
          </a:p>
          <a:p>
            <a:pPr algn="ctr" eaLnBrk="1" hangingPunct="1">
              <a:defRPr/>
            </a:pPr>
            <a:endParaRPr lang="en-US" altLang="en-US" sz="1200" dirty="0"/>
          </a:p>
          <a:p>
            <a:pPr algn="ctr" eaLnBrk="1" hangingPunct="1">
              <a:defRPr/>
            </a:pPr>
            <a:r>
              <a:rPr lang="en-US" altLang="en-US" sz="3200" dirty="0">
                <a:latin typeface="+mn-lt"/>
              </a:rPr>
              <a:t>How do they want it</a:t>
            </a:r>
            <a:r>
              <a:rPr lang="en-US" altLang="en-US" sz="3200" dirty="0"/>
              <a:t>?</a:t>
            </a:r>
          </a:p>
          <a:p>
            <a:pPr algn="ctr" eaLnBrk="1" hangingPunct="1">
              <a:defRPr/>
            </a:pPr>
            <a:r>
              <a:rPr lang="en-US" altLang="en-US" sz="3200" dirty="0">
                <a:latin typeface="+mn-lt"/>
              </a:rPr>
              <a:t>How can any anyone see it correctly?</a:t>
            </a:r>
          </a:p>
          <a:p>
            <a:pPr algn="ctr" eaLnBrk="1" hangingPunct="1">
              <a:defRPr/>
            </a:pPr>
            <a:r>
              <a:rPr lang="en-US" altLang="en-US" sz="3200" dirty="0">
                <a:latin typeface="+mn-lt"/>
              </a:rPr>
              <a:t>Do they accept attachments?</a:t>
            </a:r>
          </a:p>
          <a:p>
            <a:pPr algn="ctr" eaLnBrk="1" hangingPunct="1">
              <a:defRPr/>
            </a:pPr>
            <a:r>
              <a:rPr lang="en-US" altLang="en-US" sz="3200" dirty="0">
                <a:latin typeface="+mn-lt"/>
              </a:rPr>
              <a:t>Is it cross platform?</a:t>
            </a:r>
          </a:p>
          <a:p>
            <a:pPr algn="ctr" eaLnBrk="1" hangingPunct="1">
              <a:defRPr/>
            </a:pPr>
            <a:r>
              <a:rPr lang="en-US" altLang="en-US" sz="2000" dirty="0">
                <a:latin typeface="+mn-lt"/>
              </a:rPr>
              <a:t>.doc .</a:t>
            </a:r>
            <a:r>
              <a:rPr lang="en-US" altLang="en-US" sz="2000" dirty="0" err="1">
                <a:latin typeface="+mn-lt"/>
              </a:rPr>
              <a:t>docx</a:t>
            </a:r>
            <a:r>
              <a:rPr lang="en-US" altLang="en-US" sz="2000" dirty="0">
                <a:latin typeface="+mn-lt"/>
              </a:rPr>
              <a:t> .pdf .</a:t>
            </a:r>
            <a:r>
              <a:rPr lang="en-US" altLang="en-US" sz="2000" dirty="0" err="1">
                <a:latin typeface="+mn-lt"/>
              </a:rPr>
              <a:t>ppt</a:t>
            </a:r>
            <a:r>
              <a:rPr lang="en-US" altLang="en-US" sz="2000" dirty="0">
                <a:latin typeface="+mn-lt"/>
              </a:rPr>
              <a:t> .</a:t>
            </a:r>
            <a:r>
              <a:rPr lang="en-US" altLang="en-US" sz="2000" dirty="0" err="1">
                <a:latin typeface="+mn-lt"/>
              </a:rPr>
              <a:t>pptx</a:t>
            </a:r>
            <a:r>
              <a:rPr lang="en-US" altLang="en-US" sz="2000" dirty="0">
                <a:latin typeface="+mn-lt"/>
              </a:rPr>
              <a:t>. .pub .</a:t>
            </a:r>
            <a:r>
              <a:rPr lang="en-US" altLang="en-US" sz="2000" dirty="0" err="1">
                <a:latin typeface="+mn-lt"/>
              </a:rPr>
              <a:t>qxd</a:t>
            </a:r>
            <a:r>
              <a:rPr lang="en-US" altLang="en-US" sz="2000" dirty="0">
                <a:latin typeface="+mn-lt"/>
              </a:rPr>
              <a:t> .jpg .tiff .gif .</a:t>
            </a:r>
            <a:r>
              <a:rPr lang="en-US" altLang="en-US" sz="2000" dirty="0" err="1">
                <a:latin typeface="+mn-lt"/>
              </a:rPr>
              <a:t>png</a:t>
            </a:r>
            <a:r>
              <a:rPr lang="en-US" altLang="en-US" sz="2000" dirty="0">
                <a:latin typeface="+mn-lt"/>
              </a:rPr>
              <a:t> .bmp RGB CMYK</a:t>
            </a:r>
          </a:p>
          <a:p>
            <a:pPr algn="ctr" eaLnBrk="1" hangingPunct="1">
              <a:defRPr/>
            </a:pPr>
            <a:endParaRPr lang="en-US" altLang="en-US" sz="1200" dirty="0">
              <a:latin typeface="+mn-lt"/>
            </a:endParaRPr>
          </a:p>
          <a:p>
            <a:pPr algn="ctr" eaLnBrk="1" hangingPunct="1">
              <a:defRPr/>
            </a:pPr>
            <a:r>
              <a:rPr lang="en-US" altLang="en-US" sz="3200" dirty="0">
                <a:latin typeface="+mn-lt"/>
              </a:rPr>
              <a:t>You may work in one format but need to convert when you distribute.</a:t>
            </a:r>
          </a:p>
        </p:txBody>
      </p:sp>
    </p:spTree>
    <p:extLst>
      <p:ext uri="{BB962C8B-B14F-4D97-AF65-F5344CB8AC3E}">
        <p14:creationId xmlns:p14="http://schemas.microsoft.com/office/powerpoint/2010/main" val="2187342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8915">
                                            <p:txEl>
                                              <p:pRg st="2" end="2"/>
                                            </p:txEl>
                                          </p:spTgt>
                                        </p:tgtEl>
                                        <p:attrNameLst>
                                          <p:attrName>style.visibility</p:attrName>
                                        </p:attrNameLst>
                                      </p:cBhvr>
                                      <p:to>
                                        <p:strVal val="visible"/>
                                      </p:to>
                                    </p:set>
                                    <p:animEffect transition="in" filter="wipe(left)">
                                      <p:cBhvr>
                                        <p:cTn id="7" dur="500"/>
                                        <p:tgtEl>
                                          <p:spTgt spid="38915">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8915">
                                            <p:txEl>
                                              <p:pRg st="3" end="3"/>
                                            </p:txEl>
                                          </p:spTgt>
                                        </p:tgtEl>
                                        <p:attrNameLst>
                                          <p:attrName>style.visibility</p:attrName>
                                        </p:attrNameLst>
                                      </p:cBhvr>
                                      <p:to>
                                        <p:strVal val="visible"/>
                                      </p:to>
                                    </p:set>
                                    <p:animEffect transition="in" filter="wipe(left)">
                                      <p:cBhvr>
                                        <p:cTn id="12" dur="500"/>
                                        <p:tgtEl>
                                          <p:spTgt spid="38915">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38915">
                                            <p:txEl>
                                              <p:pRg st="4" end="4"/>
                                            </p:txEl>
                                          </p:spTgt>
                                        </p:tgtEl>
                                        <p:attrNameLst>
                                          <p:attrName>style.visibility</p:attrName>
                                        </p:attrNameLst>
                                      </p:cBhvr>
                                      <p:to>
                                        <p:strVal val="visible"/>
                                      </p:to>
                                    </p:set>
                                    <p:animEffect transition="in" filter="wipe(left)">
                                      <p:cBhvr>
                                        <p:cTn id="17" dur="500"/>
                                        <p:tgtEl>
                                          <p:spTgt spid="38915">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38915">
                                            <p:txEl>
                                              <p:pRg st="5" end="5"/>
                                            </p:txEl>
                                          </p:spTgt>
                                        </p:tgtEl>
                                        <p:attrNameLst>
                                          <p:attrName>style.visibility</p:attrName>
                                        </p:attrNameLst>
                                      </p:cBhvr>
                                      <p:to>
                                        <p:strVal val="visible"/>
                                      </p:to>
                                    </p:set>
                                    <p:animEffect transition="in" filter="wipe(left)">
                                      <p:cBhvr>
                                        <p:cTn id="22" dur="500"/>
                                        <p:tgtEl>
                                          <p:spTgt spid="38915">
                                            <p:txEl>
                                              <p:pRg st="5" end="5"/>
                                            </p:txEl>
                                          </p:spTgt>
                                        </p:tgtEl>
                                      </p:cBhvr>
                                    </p:animEffect>
                                  </p:childTnLst>
                                </p:cTn>
                              </p:par>
                              <p:par>
                                <p:cTn id="23" presetID="22" presetClass="entr" presetSubtype="8" fill="hold" nodeType="withEffect">
                                  <p:stCondLst>
                                    <p:cond delay="0"/>
                                  </p:stCondLst>
                                  <p:childTnLst>
                                    <p:set>
                                      <p:cBhvr>
                                        <p:cTn id="24" dur="1" fill="hold">
                                          <p:stCondLst>
                                            <p:cond delay="0"/>
                                          </p:stCondLst>
                                        </p:cTn>
                                        <p:tgtEl>
                                          <p:spTgt spid="38915">
                                            <p:txEl>
                                              <p:pRg st="6" end="6"/>
                                            </p:txEl>
                                          </p:spTgt>
                                        </p:tgtEl>
                                        <p:attrNameLst>
                                          <p:attrName>style.visibility</p:attrName>
                                        </p:attrNameLst>
                                      </p:cBhvr>
                                      <p:to>
                                        <p:strVal val="visible"/>
                                      </p:to>
                                    </p:set>
                                    <p:animEffect transition="in" filter="wipe(left)">
                                      <p:cBhvr>
                                        <p:cTn id="25" dur="500"/>
                                        <p:tgtEl>
                                          <p:spTgt spid="38915">
                                            <p:txEl>
                                              <p:pRg st="6" end="6"/>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nodeType="clickEffect">
                                  <p:stCondLst>
                                    <p:cond delay="0"/>
                                  </p:stCondLst>
                                  <p:childTnLst>
                                    <p:set>
                                      <p:cBhvr>
                                        <p:cTn id="29" dur="1" fill="hold">
                                          <p:stCondLst>
                                            <p:cond delay="0"/>
                                          </p:stCondLst>
                                        </p:cTn>
                                        <p:tgtEl>
                                          <p:spTgt spid="38915">
                                            <p:txEl>
                                              <p:pRg st="8" end="8"/>
                                            </p:txEl>
                                          </p:spTgt>
                                        </p:tgtEl>
                                        <p:attrNameLst>
                                          <p:attrName>style.visibility</p:attrName>
                                        </p:attrNameLst>
                                      </p:cBhvr>
                                      <p:to>
                                        <p:strVal val="visible"/>
                                      </p:to>
                                    </p:set>
                                    <p:animEffect transition="in" filter="wipe(left)">
                                      <p:cBhvr>
                                        <p:cTn id="30" dur="500"/>
                                        <p:tgtEl>
                                          <p:spTgt spid="3891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762000" y="476250"/>
            <a:ext cx="8382000" cy="838200"/>
          </a:xfrm>
        </p:spPr>
        <p:txBody>
          <a:bodyPr/>
          <a:lstStyle/>
          <a:p>
            <a:pPr>
              <a:defRPr/>
            </a:pPr>
            <a:r>
              <a:rPr lang="en-US" sz="3200" dirty="0">
                <a:latin typeface="+mn-lt"/>
              </a:rPr>
              <a:t>Signs, Stickers and Magnets</a:t>
            </a:r>
          </a:p>
        </p:txBody>
      </p:sp>
      <p:sp>
        <p:nvSpPr>
          <p:cNvPr id="49155" name="Rectangle 6"/>
          <p:cNvSpPr txBox="1">
            <a:spLocks noChangeArrowheads="1"/>
          </p:cNvSpPr>
          <p:nvPr/>
        </p:nvSpPr>
        <p:spPr bwMode="auto">
          <a:xfrm>
            <a:off x="762000" y="1309688"/>
            <a:ext cx="8153400" cy="160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085850" indent="-228600">
              <a:defRPr>
                <a:solidFill>
                  <a:schemeClr val="tx1"/>
                </a:solidFill>
                <a:latin typeface="Arial" panose="020B0604020202020204" pitchFamily="34" charset="0"/>
                <a:cs typeface="Arial" panose="020B0604020202020204" pitchFamily="34" charset="0"/>
              </a:defRPr>
            </a:lvl3pPr>
            <a:lvl4pPr marL="1428750" indent="-228600">
              <a:defRPr>
                <a:solidFill>
                  <a:schemeClr val="tx1"/>
                </a:solidFill>
                <a:latin typeface="Arial" panose="020B0604020202020204" pitchFamily="34" charset="0"/>
                <a:cs typeface="Arial" panose="020B0604020202020204" pitchFamily="34" charset="0"/>
              </a:defRPr>
            </a:lvl4pPr>
            <a:lvl5pPr marL="1771650" indent="-228600">
              <a:defRPr>
                <a:solidFill>
                  <a:schemeClr val="tx1"/>
                </a:solidFill>
                <a:latin typeface="Arial" panose="020B0604020202020204" pitchFamily="34" charset="0"/>
                <a:cs typeface="Arial" panose="020B0604020202020204" pitchFamily="34" charset="0"/>
              </a:defRPr>
            </a:lvl5pPr>
            <a:lvl6pPr marL="22288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6860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1432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6004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200"/>
              <a:t>Permanent, long lasting, low cost items are more cost effective than single use items.</a:t>
            </a:r>
          </a:p>
          <a:p>
            <a:pPr algn="ctr" eaLnBrk="1" hangingPunct="1"/>
            <a:r>
              <a:rPr lang="en-US" altLang="en-US" sz="3200" b="1"/>
              <a:t>Your mission – find places to put them.</a:t>
            </a:r>
          </a:p>
        </p:txBody>
      </p:sp>
      <p:pic>
        <p:nvPicPr>
          <p:cNvPr id="49156" name="Picture 2"/>
          <p:cNvPicPr>
            <a:picLocks noChangeAspect="1"/>
          </p:cNvPicPr>
          <p:nvPr/>
        </p:nvPicPr>
        <p:blipFill>
          <a:blip r:embed="rId2">
            <a:extLst>
              <a:ext uri="{28A0092B-C50C-407E-A947-70E740481C1C}">
                <a14:useLocalDpi xmlns:a14="http://schemas.microsoft.com/office/drawing/2010/main" val="0"/>
              </a:ext>
            </a:extLst>
          </a:blip>
          <a:srcRect t="6824" b="4456"/>
          <a:stretch>
            <a:fillRect/>
          </a:stretch>
        </p:blipFill>
        <p:spPr bwMode="auto">
          <a:xfrm>
            <a:off x="0" y="2838450"/>
            <a:ext cx="50292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3"/>
          <p:cNvPicPr>
            <a:picLocks noChangeAspect="1"/>
          </p:cNvPicPr>
          <p:nvPr/>
        </p:nvPicPr>
        <p:blipFill>
          <a:blip r:embed="rId3">
            <a:extLst>
              <a:ext uri="{28A0092B-C50C-407E-A947-70E740481C1C}">
                <a14:useLocalDpi xmlns:a14="http://schemas.microsoft.com/office/drawing/2010/main" val="0"/>
              </a:ext>
            </a:extLst>
          </a:blip>
          <a:srcRect b="36115"/>
          <a:stretch>
            <a:fillRect/>
          </a:stretch>
        </p:blipFill>
        <p:spPr bwMode="auto">
          <a:xfrm>
            <a:off x="3706813" y="2824163"/>
            <a:ext cx="5437187" cy="260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36611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animEffect transition="in" filter="wipe(left)">
                                      <p:cBhvr>
                                        <p:cTn id="7" dur="500"/>
                                        <p:tgtEl>
                                          <p:spTgt spid="4915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49155">
                                            <p:txEl>
                                              <p:pRg st="1" end="1"/>
                                            </p:txEl>
                                          </p:spTgt>
                                        </p:tgtEl>
                                        <p:attrNameLst>
                                          <p:attrName>style.visibility</p:attrName>
                                        </p:attrNameLst>
                                      </p:cBhvr>
                                      <p:to>
                                        <p:strVal val="visible"/>
                                      </p:to>
                                    </p:set>
                                    <p:animEffect transition="in" filter="wipe(left)">
                                      <p:cBhvr>
                                        <p:cTn id="12" dur="500"/>
                                        <p:tgtEl>
                                          <p:spTgt spid="4915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762000" y="427266"/>
            <a:ext cx="8382000" cy="838200"/>
          </a:xfrm>
        </p:spPr>
        <p:txBody>
          <a:bodyPr/>
          <a:lstStyle/>
          <a:p>
            <a:pPr>
              <a:defRPr/>
            </a:pPr>
            <a:r>
              <a:rPr lang="en-US" sz="3200" dirty="0">
                <a:latin typeface="+mn-lt"/>
              </a:rPr>
              <a:t>Posters, Flyers, Business Cards</a:t>
            </a:r>
            <a:br>
              <a:rPr lang="en-US" sz="3200" dirty="0">
                <a:latin typeface="+mn-lt"/>
              </a:rPr>
            </a:br>
            <a:r>
              <a:rPr lang="en-US" sz="2400" dirty="0">
                <a:latin typeface="+mn-lt"/>
              </a:rPr>
              <a:t>(Build Relationships)</a:t>
            </a:r>
          </a:p>
        </p:txBody>
      </p:sp>
      <p:sp>
        <p:nvSpPr>
          <p:cNvPr id="40963" name="Rectangle 6"/>
          <p:cNvSpPr txBox="1">
            <a:spLocks noChangeArrowheads="1"/>
          </p:cNvSpPr>
          <p:nvPr/>
        </p:nvSpPr>
        <p:spPr bwMode="auto">
          <a:xfrm>
            <a:off x="381000" y="1260704"/>
            <a:ext cx="8763000" cy="221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085850" indent="-228600">
              <a:defRPr>
                <a:solidFill>
                  <a:schemeClr val="tx1"/>
                </a:solidFill>
                <a:latin typeface="Arial" panose="020B0604020202020204" pitchFamily="34" charset="0"/>
                <a:cs typeface="Arial" panose="020B0604020202020204" pitchFamily="34" charset="0"/>
              </a:defRPr>
            </a:lvl3pPr>
            <a:lvl4pPr marL="1428750" indent="-228600">
              <a:defRPr>
                <a:solidFill>
                  <a:schemeClr val="tx1"/>
                </a:solidFill>
                <a:latin typeface="Arial" panose="020B0604020202020204" pitchFamily="34" charset="0"/>
                <a:cs typeface="Arial" panose="020B0604020202020204" pitchFamily="34" charset="0"/>
              </a:defRPr>
            </a:lvl4pPr>
            <a:lvl5pPr marL="1771650" indent="-228600">
              <a:defRPr>
                <a:solidFill>
                  <a:schemeClr val="tx1"/>
                </a:solidFill>
                <a:latin typeface="Arial" panose="020B0604020202020204" pitchFamily="34" charset="0"/>
                <a:cs typeface="Arial" panose="020B0604020202020204" pitchFamily="34" charset="0"/>
              </a:defRPr>
            </a:lvl5pPr>
            <a:lvl6pPr marL="22288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6860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1432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6004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3200" dirty="0">
                <a:latin typeface="+mn-lt"/>
              </a:rPr>
              <a:t>Posters, Flyers, Trifolds at marinas, </a:t>
            </a:r>
            <a:r>
              <a:rPr lang="en-US" altLang="en-US" sz="3200" dirty="0" err="1">
                <a:latin typeface="+mn-lt"/>
              </a:rPr>
              <a:t>W.Marine</a:t>
            </a:r>
            <a:r>
              <a:rPr lang="en-US" altLang="en-US" sz="3200" dirty="0">
                <a:latin typeface="+mn-lt"/>
              </a:rPr>
              <a:t>, in store windows, or hand out flyers for events.</a:t>
            </a:r>
            <a:endParaRPr lang="en-US" altLang="en-US" sz="1200" dirty="0">
              <a:latin typeface="+mn-lt"/>
            </a:endParaRPr>
          </a:p>
          <a:p>
            <a:pPr algn="ctr" eaLnBrk="1" hangingPunct="1">
              <a:defRPr/>
            </a:pPr>
            <a:r>
              <a:rPr lang="en-US" altLang="en-US" sz="3200" dirty="0"/>
              <a:t>Business cards are about personal contact.</a:t>
            </a:r>
          </a:p>
        </p:txBody>
      </p:sp>
      <p:pic>
        <p:nvPicPr>
          <p:cNvPr id="5018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789466"/>
            <a:ext cx="229552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2789466"/>
            <a:ext cx="2209800" cy="297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18313" y="2789466"/>
            <a:ext cx="2020887" cy="244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3" name="TextBox 7"/>
          <p:cNvSpPr txBox="1">
            <a:spLocks noChangeArrowheads="1"/>
          </p:cNvSpPr>
          <p:nvPr/>
        </p:nvSpPr>
        <p:spPr bwMode="auto">
          <a:xfrm>
            <a:off x="685800" y="5151666"/>
            <a:ext cx="13716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000" b="1"/>
              <a:t>TODAY</a:t>
            </a:r>
          </a:p>
          <a:p>
            <a:pPr algn="ctr"/>
            <a:r>
              <a:rPr lang="en-US" altLang="en-US" sz="1000" b="1"/>
              <a:t>9:00am - 3:00pm</a:t>
            </a:r>
          </a:p>
        </p:txBody>
      </p:sp>
      <p:pic>
        <p:nvPicPr>
          <p:cNvPr id="2" name="Picture 1"/>
          <p:cNvPicPr>
            <a:picLocks noChangeAspect="1"/>
          </p:cNvPicPr>
          <p:nvPr/>
        </p:nvPicPr>
        <p:blipFill>
          <a:blip r:embed="rId5"/>
          <a:stretch>
            <a:fillRect/>
          </a:stretch>
        </p:blipFill>
        <p:spPr>
          <a:xfrm>
            <a:off x="5181600" y="2789466"/>
            <a:ext cx="1409700" cy="2909888"/>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060285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animEffect transition="in" filter="wipe(left)">
                                      <p:cBhvr>
                                        <p:cTn id="7" dur="500"/>
                                        <p:tgtEl>
                                          <p:spTgt spid="40963">
                                            <p:txEl>
                                              <p:pRg st="0" end="0"/>
                                            </p:txEl>
                                          </p:spTgt>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40963">
                                            <p:txEl>
                                              <p:pRg st="1" end="1"/>
                                            </p:txEl>
                                          </p:spTgt>
                                        </p:tgtEl>
                                        <p:attrNameLst>
                                          <p:attrName>style.visibility</p:attrName>
                                        </p:attrNameLst>
                                      </p:cBhvr>
                                      <p:to>
                                        <p:strVal val="visible"/>
                                      </p:to>
                                    </p:set>
                                    <p:animEffect transition="in" filter="wipe(left)">
                                      <p:cBhvr>
                                        <p:cTn id="11" dur="500"/>
                                        <p:tgtEl>
                                          <p:spTgt spid="4096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06879" y="737507"/>
            <a:ext cx="8382000" cy="838200"/>
          </a:xfrm>
        </p:spPr>
        <p:txBody>
          <a:bodyPr/>
          <a:lstStyle/>
          <a:p>
            <a:pPr>
              <a:defRPr/>
            </a:pPr>
            <a:r>
              <a:rPr lang="en-US" sz="3200" dirty="0">
                <a:latin typeface="+mn-lt"/>
              </a:rPr>
              <a:t>Presentations, Boat Shows, Simulator</a:t>
            </a:r>
          </a:p>
        </p:txBody>
      </p:sp>
      <p:sp>
        <p:nvSpPr>
          <p:cNvPr id="51203" name="Rectangle 6"/>
          <p:cNvSpPr txBox="1">
            <a:spLocks noChangeArrowheads="1"/>
          </p:cNvSpPr>
          <p:nvPr/>
        </p:nvSpPr>
        <p:spPr bwMode="auto">
          <a:xfrm>
            <a:off x="606879" y="1570945"/>
            <a:ext cx="8305800" cy="434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085850" indent="-228600">
              <a:defRPr>
                <a:solidFill>
                  <a:schemeClr val="tx1"/>
                </a:solidFill>
                <a:latin typeface="Arial" panose="020B0604020202020204" pitchFamily="34" charset="0"/>
                <a:cs typeface="Arial" panose="020B0604020202020204" pitchFamily="34" charset="0"/>
              </a:defRPr>
            </a:lvl3pPr>
            <a:lvl4pPr marL="1428750" indent="-228600">
              <a:defRPr>
                <a:solidFill>
                  <a:schemeClr val="tx1"/>
                </a:solidFill>
                <a:latin typeface="Arial" panose="020B0604020202020204" pitchFamily="34" charset="0"/>
                <a:cs typeface="Arial" panose="020B0604020202020204" pitchFamily="34" charset="0"/>
              </a:defRPr>
            </a:lvl4pPr>
            <a:lvl5pPr marL="1771650" indent="-228600">
              <a:defRPr>
                <a:solidFill>
                  <a:schemeClr val="tx1"/>
                </a:solidFill>
                <a:latin typeface="Arial" panose="020B0604020202020204" pitchFamily="34" charset="0"/>
                <a:cs typeface="Arial" panose="020B0604020202020204" pitchFamily="34" charset="0"/>
              </a:defRPr>
            </a:lvl5pPr>
            <a:lvl6pPr marL="22288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6860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1432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6004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200"/>
              <a:t>Use premade presentation (shown earlier) at yacht clubs, civic meetings and more.</a:t>
            </a:r>
          </a:p>
          <a:p>
            <a:pPr algn="ctr" eaLnBrk="1" hangingPunct="1"/>
            <a:endParaRPr lang="en-US" altLang="en-US" sz="1200"/>
          </a:p>
          <a:p>
            <a:pPr algn="ctr" eaLnBrk="1" hangingPunct="1"/>
            <a:r>
              <a:rPr lang="en-US" altLang="en-US" sz="3200"/>
              <a:t>Boat shows reach your target demographic, but is your display attractive with good promotional materials ready to distribute?</a:t>
            </a:r>
          </a:p>
          <a:p>
            <a:pPr algn="ctr" eaLnBrk="1" hangingPunct="1"/>
            <a:endParaRPr lang="en-US" altLang="en-US" sz="1200"/>
          </a:p>
          <a:p>
            <a:pPr algn="ctr" eaLnBrk="1" hangingPunct="1"/>
            <a:r>
              <a:rPr lang="en-US" altLang="en-US" sz="3200"/>
              <a:t>Simulator attracts people to your booth.</a:t>
            </a:r>
          </a:p>
          <a:p>
            <a:pPr algn="ctr" eaLnBrk="1" hangingPunct="1"/>
            <a:r>
              <a:rPr lang="en-US" altLang="en-US" sz="3200"/>
              <a:t>Children love it – then pitch the parents.</a:t>
            </a:r>
          </a:p>
        </p:txBody>
      </p:sp>
    </p:spTree>
    <p:extLst>
      <p:ext uri="{BB962C8B-B14F-4D97-AF65-F5344CB8AC3E}">
        <p14:creationId xmlns:p14="http://schemas.microsoft.com/office/powerpoint/2010/main" val="2711211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51203">
                                            <p:txEl>
                                              <p:pRg st="0" end="0"/>
                                            </p:txEl>
                                          </p:spTgt>
                                        </p:tgtEl>
                                        <p:attrNameLst>
                                          <p:attrName>style.visibility</p:attrName>
                                        </p:attrNameLst>
                                      </p:cBhvr>
                                      <p:to>
                                        <p:strVal val="visible"/>
                                      </p:to>
                                    </p:set>
                                    <p:animEffect transition="in" filter="wipe(left)">
                                      <p:cBhvr>
                                        <p:cTn id="7" dur="500"/>
                                        <p:tgtEl>
                                          <p:spTgt spid="5120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51203">
                                            <p:txEl>
                                              <p:pRg st="2" end="2"/>
                                            </p:txEl>
                                          </p:spTgt>
                                        </p:tgtEl>
                                        <p:attrNameLst>
                                          <p:attrName>style.visibility</p:attrName>
                                        </p:attrNameLst>
                                      </p:cBhvr>
                                      <p:to>
                                        <p:strVal val="visible"/>
                                      </p:to>
                                    </p:set>
                                    <p:animEffect transition="in" filter="wipe(left)">
                                      <p:cBhvr>
                                        <p:cTn id="12" dur="500"/>
                                        <p:tgtEl>
                                          <p:spTgt spid="5120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51203">
                                            <p:txEl>
                                              <p:pRg st="4" end="4"/>
                                            </p:txEl>
                                          </p:spTgt>
                                        </p:tgtEl>
                                        <p:attrNameLst>
                                          <p:attrName>style.visibility</p:attrName>
                                        </p:attrNameLst>
                                      </p:cBhvr>
                                      <p:to>
                                        <p:strVal val="visible"/>
                                      </p:to>
                                    </p:set>
                                    <p:animEffect transition="in" filter="wipe(left)">
                                      <p:cBhvr>
                                        <p:cTn id="17" dur="500"/>
                                        <p:tgtEl>
                                          <p:spTgt spid="51203">
                                            <p:txEl>
                                              <p:pRg st="4" end="4"/>
                                            </p:txEl>
                                          </p:spTgt>
                                        </p:tgtEl>
                                      </p:cBhvr>
                                    </p:animEffect>
                                  </p:childTnLst>
                                </p:cTn>
                              </p:par>
                              <p:par>
                                <p:cTn id="18" presetID="22" presetClass="entr" presetSubtype="8" fill="hold" nodeType="withEffect">
                                  <p:stCondLst>
                                    <p:cond delay="0"/>
                                  </p:stCondLst>
                                  <p:childTnLst>
                                    <p:set>
                                      <p:cBhvr>
                                        <p:cTn id="19" dur="1" fill="hold">
                                          <p:stCondLst>
                                            <p:cond delay="0"/>
                                          </p:stCondLst>
                                        </p:cTn>
                                        <p:tgtEl>
                                          <p:spTgt spid="51203">
                                            <p:txEl>
                                              <p:pRg st="5" end="5"/>
                                            </p:txEl>
                                          </p:spTgt>
                                        </p:tgtEl>
                                        <p:attrNameLst>
                                          <p:attrName>style.visibility</p:attrName>
                                        </p:attrNameLst>
                                      </p:cBhvr>
                                      <p:to>
                                        <p:strVal val="visible"/>
                                      </p:to>
                                    </p:set>
                                    <p:animEffect transition="in" filter="wipe(left)">
                                      <p:cBhvr>
                                        <p:cTn id="20" dur="500"/>
                                        <p:tgtEl>
                                          <p:spTgt spid="5120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762000" y="410936"/>
            <a:ext cx="8382000" cy="838200"/>
          </a:xfrm>
        </p:spPr>
        <p:txBody>
          <a:bodyPr/>
          <a:lstStyle/>
          <a:p>
            <a:pPr>
              <a:defRPr/>
            </a:pPr>
            <a:r>
              <a:rPr lang="en-US" sz="3200" dirty="0">
                <a:latin typeface="+mn-lt"/>
              </a:rPr>
              <a:t>Classes, Seminars, Safety Demonstrations</a:t>
            </a:r>
          </a:p>
        </p:txBody>
      </p:sp>
      <p:sp>
        <p:nvSpPr>
          <p:cNvPr id="52227" name="Rectangle 6"/>
          <p:cNvSpPr txBox="1">
            <a:spLocks noChangeArrowheads="1"/>
          </p:cNvSpPr>
          <p:nvPr/>
        </p:nvSpPr>
        <p:spPr bwMode="auto">
          <a:xfrm>
            <a:off x="762000" y="1244374"/>
            <a:ext cx="8305800"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085850" indent="-228600">
              <a:defRPr>
                <a:solidFill>
                  <a:schemeClr val="tx1"/>
                </a:solidFill>
                <a:latin typeface="Arial" panose="020B0604020202020204" pitchFamily="34" charset="0"/>
                <a:cs typeface="Arial" panose="020B0604020202020204" pitchFamily="34" charset="0"/>
              </a:defRPr>
            </a:lvl3pPr>
            <a:lvl4pPr marL="1428750" indent="-228600">
              <a:defRPr>
                <a:solidFill>
                  <a:schemeClr val="tx1"/>
                </a:solidFill>
                <a:latin typeface="Arial" panose="020B0604020202020204" pitchFamily="34" charset="0"/>
                <a:cs typeface="Arial" panose="020B0604020202020204" pitchFamily="34" charset="0"/>
              </a:defRPr>
            </a:lvl4pPr>
            <a:lvl5pPr marL="1771650" indent="-228600">
              <a:defRPr>
                <a:solidFill>
                  <a:schemeClr val="tx1"/>
                </a:solidFill>
                <a:latin typeface="Arial" panose="020B0604020202020204" pitchFamily="34" charset="0"/>
                <a:cs typeface="Arial" panose="020B0604020202020204" pitchFamily="34" charset="0"/>
              </a:defRPr>
            </a:lvl5pPr>
            <a:lvl6pPr marL="22288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6860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1432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6004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200"/>
              <a:t>You created and sent materials to promote your event, but when the event happens, is its visible to the public, so the event itself can be used to promote and sell the next event?</a:t>
            </a:r>
          </a:p>
        </p:txBody>
      </p:sp>
      <p:pic>
        <p:nvPicPr>
          <p:cNvPr id="52228" name="Picture 1"/>
          <p:cNvPicPr>
            <a:picLocks noChangeAspect="1"/>
          </p:cNvPicPr>
          <p:nvPr/>
        </p:nvPicPr>
        <p:blipFill>
          <a:blip r:embed="rId2">
            <a:extLst>
              <a:ext uri="{28A0092B-C50C-407E-A947-70E740481C1C}">
                <a14:useLocalDpi xmlns:a14="http://schemas.microsoft.com/office/drawing/2010/main" val="0"/>
              </a:ext>
            </a:extLst>
          </a:blip>
          <a:srcRect b="5829"/>
          <a:stretch>
            <a:fillRect/>
          </a:stretch>
        </p:blipFill>
        <p:spPr bwMode="auto">
          <a:xfrm>
            <a:off x="0" y="3282724"/>
            <a:ext cx="5410200"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TextBox 2"/>
          <p:cNvSpPr txBox="1">
            <a:spLocks noChangeArrowheads="1"/>
          </p:cNvSpPr>
          <p:nvPr/>
        </p:nvSpPr>
        <p:spPr bwMode="auto">
          <a:xfrm>
            <a:off x="5410200" y="3458936"/>
            <a:ext cx="37338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200">
                <a:solidFill>
                  <a:srgbClr val="000000"/>
                </a:solidFill>
              </a:rPr>
              <a:t>Is there any follow up promotion?</a:t>
            </a:r>
          </a:p>
          <a:p>
            <a:pPr algn="ctr" eaLnBrk="1" hangingPunct="1"/>
            <a:r>
              <a:rPr lang="en-US" altLang="en-US" sz="2000">
                <a:solidFill>
                  <a:srgbClr val="000000"/>
                </a:solidFill>
                <a:latin typeface="Arial Narrow" panose="020B0606020202030204" pitchFamily="34" charset="0"/>
              </a:rPr>
              <a:t>(look what happened press release)</a:t>
            </a:r>
          </a:p>
        </p:txBody>
      </p:sp>
    </p:spTree>
    <p:extLst>
      <p:ext uri="{BB962C8B-B14F-4D97-AF65-F5344CB8AC3E}">
        <p14:creationId xmlns:p14="http://schemas.microsoft.com/office/powerpoint/2010/main" val="18749817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52227">
                                            <p:txEl>
                                              <p:pRg st="0" end="0"/>
                                            </p:txEl>
                                          </p:spTgt>
                                        </p:tgtEl>
                                        <p:attrNameLst>
                                          <p:attrName>style.visibility</p:attrName>
                                        </p:attrNameLst>
                                      </p:cBhvr>
                                      <p:to>
                                        <p:strVal val="visible"/>
                                      </p:to>
                                    </p:set>
                                    <p:animEffect transition="in" filter="wipe(left)">
                                      <p:cBhvr>
                                        <p:cTn id="7" dur="500"/>
                                        <p:tgtEl>
                                          <p:spTgt spid="522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52229">
                                            <p:txEl>
                                              <p:pRg st="0" end="0"/>
                                            </p:txEl>
                                          </p:spTgt>
                                        </p:tgtEl>
                                        <p:attrNameLst>
                                          <p:attrName>style.visibility</p:attrName>
                                        </p:attrNameLst>
                                      </p:cBhvr>
                                      <p:to>
                                        <p:strVal val="visible"/>
                                      </p:to>
                                    </p:set>
                                    <p:animEffect transition="in" filter="wipe(left)">
                                      <p:cBhvr>
                                        <p:cTn id="12" dur="500"/>
                                        <p:tgtEl>
                                          <p:spTgt spid="52229">
                                            <p:txEl>
                                              <p:pRg st="0" end="0"/>
                                            </p:txEl>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52229">
                                            <p:txEl>
                                              <p:pRg st="1" end="1"/>
                                            </p:txEl>
                                          </p:spTgt>
                                        </p:tgtEl>
                                        <p:attrNameLst>
                                          <p:attrName>style.visibility</p:attrName>
                                        </p:attrNameLst>
                                      </p:cBhvr>
                                      <p:to>
                                        <p:strVal val="visible"/>
                                      </p:to>
                                    </p:set>
                                    <p:animEffect transition="in" filter="wipe(left)">
                                      <p:cBhvr>
                                        <p:cTn id="15" dur="500"/>
                                        <p:tgtEl>
                                          <p:spTgt spid="5222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762000" y="794658"/>
            <a:ext cx="8382000" cy="838200"/>
          </a:xfrm>
        </p:spPr>
        <p:txBody>
          <a:bodyPr/>
          <a:lstStyle/>
          <a:p>
            <a:pPr>
              <a:defRPr/>
            </a:pPr>
            <a:r>
              <a:rPr lang="en-US" sz="3200" dirty="0">
                <a:latin typeface="+mn-lt"/>
              </a:rPr>
              <a:t>Classes, Seminars, Safety Demonstrations</a:t>
            </a:r>
            <a:br>
              <a:rPr lang="en-US" sz="3200" dirty="0">
                <a:latin typeface="+mn-lt"/>
              </a:rPr>
            </a:br>
            <a:r>
              <a:rPr lang="en-US" sz="2400" dirty="0">
                <a:latin typeface="+mn-lt"/>
              </a:rPr>
              <a:t>(Follow Up Recruitment - SALES)</a:t>
            </a:r>
            <a:endParaRPr lang="en-US" sz="3200" dirty="0">
              <a:latin typeface="+mn-lt"/>
            </a:endParaRPr>
          </a:p>
        </p:txBody>
      </p:sp>
      <p:sp>
        <p:nvSpPr>
          <p:cNvPr id="41987" name="Rectangle 6"/>
          <p:cNvSpPr txBox="1">
            <a:spLocks noChangeArrowheads="1"/>
          </p:cNvSpPr>
          <p:nvPr/>
        </p:nvSpPr>
        <p:spPr bwMode="auto">
          <a:xfrm>
            <a:off x="762000" y="1632858"/>
            <a:ext cx="8305800" cy="411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085850" indent="-228600">
              <a:defRPr>
                <a:solidFill>
                  <a:schemeClr val="tx1"/>
                </a:solidFill>
                <a:latin typeface="Arial" panose="020B0604020202020204" pitchFamily="34" charset="0"/>
                <a:cs typeface="Arial" panose="020B0604020202020204" pitchFamily="34" charset="0"/>
              </a:defRPr>
            </a:lvl3pPr>
            <a:lvl4pPr marL="1428750" indent="-228600">
              <a:defRPr>
                <a:solidFill>
                  <a:schemeClr val="tx1"/>
                </a:solidFill>
                <a:latin typeface="Arial" panose="020B0604020202020204" pitchFamily="34" charset="0"/>
                <a:cs typeface="Arial" panose="020B0604020202020204" pitchFamily="34" charset="0"/>
              </a:defRPr>
            </a:lvl4pPr>
            <a:lvl5pPr marL="1771650" indent="-228600">
              <a:defRPr>
                <a:solidFill>
                  <a:schemeClr val="tx1"/>
                </a:solidFill>
                <a:latin typeface="Arial" panose="020B0604020202020204" pitchFamily="34" charset="0"/>
                <a:cs typeface="Arial" panose="020B0604020202020204" pitchFamily="34" charset="0"/>
              </a:defRPr>
            </a:lvl5pPr>
            <a:lvl6pPr marL="22288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6860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1432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6004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altLang="en-US" sz="3200" dirty="0"/>
              <a:t>Do you have a recruitment folder including;</a:t>
            </a:r>
          </a:p>
          <a:p>
            <a:pPr eaLnBrk="1" hangingPunct="1">
              <a:defRPr/>
            </a:pPr>
            <a:r>
              <a:rPr lang="en-US" altLang="en-US" sz="2400" dirty="0"/>
              <a:t>	</a:t>
            </a:r>
            <a:r>
              <a:rPr lang="en-US" altLang="en-US" sz="3200" dirty="0">
                <a:latin typeface="+mj-lt"/>
              </a:rPr>
              <a:t>Brochure, Newsletter, Business Card, 	Registration form, Member Application</a:t>
            </a:r>
          </a:p>
          <a:p>
            <a:pPr eaLnBrk="1" hangingPunct="1">
              <a:defRPr/>
            </a:pPr>
            <a:endParaRPr lang="en-US" altLang="en-US" sz="1200" dirty="0">
              <a:latin typeface="Arial Narrow" panose="020B0606020202030204" pitchFamily="34" charset="0"/>
            </a:endParaRPr>
          </a:p>
          <a:p>
            <a:pPr eaLnBrk="1" hangingPunct="1">
              <a:defRPr/>
            </a:pPr>
            <a:r>
              <a:rPr lang="en-US" altLang="en-US" sz="3200" dirty="0">
                <a:latin typeface="+mn-lt"/>
              </a:rPr>
              <a:t>Are you;</a:t>
            </a:r>
          </a:p>
          <a:p>
            <a:pPr eaLnBrk="1" hangingPunct="1">
              <a:defRPr/>
            </a:pPr>
            <a:r>
              <a:rPr lang="en-US" altLang="en-US" sz="2400" dirty="0">
                <a:latin typeface="Arial Narrow" panose="020B0606020202030204" pitchFamily="34" charset="0"/>
              </a:rPr>
              <a:t>	</a:t>
            </a:r>
            <a:r>
              <a:rPr lang="en-US" altLang="en-US" sz="3200" dirty="0">
                <a:latin typeface="+mn-lt"/>
              </a:rPr>
              <a:t>Using Promotional PowerPoint, 	Establishing Credentials</a:t>
            </a:r>
          </a:p>
          <a:p>
            <a:pPr eaLnBrk="1" hangingPunct="1">
              <a:defRPr/>
            </a:pPr>
            <a:endParaRPr lang="en-US" altLang="en-US" sz="1200" dirty="0">
              <a:latin typeface="+mn-lt"/>
            </a:endParaRPr>
          </a:p>
          <a:p>
            <a:pPr eaLnBrk="1" hangingPunct="1">
              <a:defRPr/>
            </a:pPr>
            <a:r>
              <a:rPr lang="en-US" altLang="en-US" sz="3200" dirty="0">
                <a:latin typeface="+mn-lt"/>
              </a:rPr>
              <a:t>Do you reinforce this with instructors?</a:t>
            </a:r>
          </a:p>
        </p:txBody>
      </p:sp>
    </p:spTree>
    <p:extLst>
      <p:ext uri="{BB962C8B-B14F-4D97-AF65-F5344CB8AC3E}">
        <p14:creationId xmlns:p14="http://schemas.microsoft.com/office/powerpoint/2010/main" val="28175104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animEffect transition="in" filter="wipe(left)">
                                      <p:cBhvr>
                                        <p:cTn id="7" dur="500"/>
                                        <p:tgtEl>
                                          <p:spTgt spid="41987">
                                            <p:txEl>
                                              <p:pRg st="0" end="0"/>
                                            </p:txEl>
                                          </p:spTgt>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41987">
                                            <p:txEl>
                                              <p:pRg st="1" end="1"/>
                                            </p:txEl>
                                          </p:spTgt>
                                        </p:tgtEl>
                                        <p:attrNameLst>
                                          <p:attrName>style.visibility</p:attrName>
                                        </p:attrNameLst>
                                      </p:cBhvr>
                                      <p:to>
                                        <p:strVal val="visible"/>
                                      </p:to>
                                    </p:set>
                                    <p:animEffect transition="in" filter="wipe(left)">
                                      <p:cBhvr>
                                        <p:cTn id="11" dur="500"/>
                                        <p:tgtEl>
                                          <p:spTgt spid="41987">
                                            <p:txEl>
                                              <p:pRg st="1" end="1"/>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41987">
                                            <p:txEl>
                                              <p:pRg st="3" end="3"/>
                                            </p:txEl>
                                          </p:spTgt>
                                        </p:tgtEl>
                                        <p:attrNameLst>
                                          <p:attrName>style.visibility</p:attrName>
                                        </p:attrNameLst>
                                      </p:cBhvr>
                                      <p:to>
                                        <p:strVal val="visible"/>
                                      </p:to>
                                    </p:set>
                                    <p:animEffect transition="in" filter="wipe(left)">
                                      <p:cBhvr>
                                        <p:cTn id="16" dur="500"/>
                                        <p:tgtEl>
                                          <p:spTgt spid="41987">
                                            <p:txEl>
                                              <p:pRg st="3" end="3"/>
                                            </p:txEl>
                                          </p:spTgt>
                                        </p:tgtEl>
                                      </p:cBhvr>
                                    </p:animEffect>
                                  </p:childTnLst>
                                </p:cTn>
                              </p:par>
                            </p:childTnLst>
                          </p:cTn>
                        </p:par>
                        <p:par>
                          <p:cTn id="17" fill="hold" nodeType="afterGroup">
                            <p:stCondLst>
                              <p:cond delay="500"/>
                            </p:stCondLst>
                            <p:childTnLst>
                              <p:par>
                                <p:cTn id="18" presetID="22" presetClass="entr" presetSubtype="8" fill="hold" nodeType="afterEffect">
                                  <p:stCondLst>
                                    <p:cond delay="0"/>
                                  </p:stCondLst>
                                  <p:childTnLst>
                                    <p:set>
                                      <p:cBhvr>
                                        <p:cTn id="19" dur="1" fill="hold">
                                          <p:stCondLst>
                                            <p:cond delay="0"/>
                                          </p:stCondLst>
                                        </p:cTn>
                                        <p:tgtEl>
                                          <p:spTgt spid="41987">
                                            <p:txEl>
                                              <p:pRg st="4" end="4"/>
                                            </p:txEl>
                                          </p:spTgt>
                                        </p:tgtEl>
                                        <p:attrNameLst>
                                          <p:attrName>style.visibility</p:attrName>
                                        </p:attrNameLst>
                                      </p:cBhvr>
                                      <p:to>
                                        <p:strVal val="visible"/>
                                      </p:to>
                                    </p:set>
                                    <p:animEffect transition="in" filter="wipe(left)">
                                      <p:cBhvr>
                                        <p:cTn id="20" dur="500"/>
                                        <p:tgtEl>
                                          <p:spTgt spid="41987">
                                            <p:txEl>
                                              <p:pRg st="4" end="4"/>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41987">
                                            <p:txEl>
                                              <p:pRg st="6" end="6"/>
                                            </p:txEl>
                                          </p:spTgt>
                                        </p:tgtEl>
                                        <p:attrNameLst>
                                          <p:attrName>style.visibility</p:attrName>
                                        </p:attrNameLst>
                                      </p:cBhvr>
                                      <p:to>
                                        <p:strVal val="visible"/>
                                      </p:to>
                                    </p:set>
                                    <p:animEffect transition="in" filter="wipe(left)">
                                      <p:cBhvr>
                                        <p:cTn id="25" dur="500"/>
                                        <p:tgtEl>
                                          <p:spTgt spid="4198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762000" y="492580"/>
            <a:ext cx="8382000" cy="838200"/>
          </a:xfrm>
        </p:spPr>
        <p:txBody>
          <a:bodyPr/>
          <a:lstStyle/>
          <a:p>
            <a:pPr>
              <a:defRPr/>
            </a:pPr>
            <a:r>
              <a:rPr lang="en-US" sz="3200" dirty="0">
                <a:latin typeface="+mn-lt"/>
              </a:rPr>
              <a:t>Apparel, Name Tags, Personal Contact</a:t>
            </a:r>
          </a:p>
        </p:txBody>
      </p:sp>
      <p:sp>
        <p:nvSpPr>
          <p:cNvPr id="54275" name="Rectangle 6"/>
          <p:cNvSpPr txBox="1">
            <a:spLocks noChangeArrowheads="1"/>
          </p:cNvSpPr>
          <p:nvPr/>
        </p:nvSpPr>
        <p:spPr bwMode="auto">
          <a:xfrm>
            <a:off x="762000" y="1326018"/>
            <a:ext cx="8305800" cy="320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085850" indent="-228600">
              <a:defRPr>
                <a:solidFill>
                  <a:schemeClr val="tx1"/>
                </a:solidFill>
                <a:latin typeface="Arial" panose="020B0604020202020204" pitchFamily="34" charset="0"/>
                <a:cs typeface="Arial" panose="020B0604020202020204" pitchFamily="34" charset="0"/>
              </a:defRPr>
            </a:lvl3pPr>
            <a:lvl4pPr marL="1428750" indent="-228600">
              <a:defRPr>
                <a:solidFill>
                  <a:schemeClr val="tx1"/>
                </a:solidFill>
                <a:latin typeface="Arial" panose="020B0604020202020204" pitchFamily="34" charset="0"/>
                <a:cs typeface="Arial" panose="020B0604020202020204" pitchFamily="34" charset="0"/>
              </a:defRPr>
            </a:lvl4pPr>
            <a:lvl5pPr marL="1771650" indent="-228600">
              <a:defRPr>
                <a:solidFill>
                  <a:schemeClr val="tx1"/>
                </a:solidFill>
                <a:latin typeface="Arial" panose="020B0604020202020204" pitchFamily="34" charset="0"/>
                <a:cs typeface="Arial" panose="020B0604020202020204" pitchFamily="34" charset="0"/>
              </a:defRPr>
            </a:lvl5pPr>
            <a:lvl6pPr marL="22288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6860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1432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6004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200"/>
              <a:t>Every time you put on a squadron shirt, hat, name take, uniform or anything squadron related, you are advertising and marketing.</a:t>
            </a:r>
          </a:p>
          <a:p>
            <a:pPr algn="ctr" eaLnBrk="1" hangingPunct="1"/>
            <a:r>
              <a:rPr lang="en-US" altLang="en-US" sz="3200"/>
              <a:t>Are you creating a positive image. Are you prepared for questions from the public?</a:t>
            </a:r>
          </a:p>
          <a:p>
            <a:pPr algn="ctr" eaLnBrk="1" hangingPunct="1"/>
            <a:r>
              <a:rPr lang="en-US" altLang="en-US" sz="3200"/>
              <a:t>This is an opportunity for </a:t>
            </a:r>
            <a:r>
              <a:rPr lang="en-US" altLang="en-US" sz="3200" b="1"/>
              <a:t>personal contact.</a:t>
            </a:r>
          </a:p>
        </p:txBody>
      </p:sp>
      <p:pic>
        <p:nvPicPr>
          <p:cNvPr id="54276" name="Picture 3"/>
          <p:cNvPicPr>
            <a:picLocks noChangeAspect="1"/>
          </p:cNvPicPr>
          <p:nvPr/>
        </p:nvPicPr>
        <p:blipFill>
          <a:blip r:embed="rId2">
            <a:extLst>
              <a:ext uri="{28A0092B-C50C-407E-A947-70E740481C1C}">
                <a14:useLocalDpi xmlns:a14="http://schemas.microsoft.com/office/drawing/2010/main" val="0"/>
              </a:ext>
            </a:extLst>
          </a:blip>
          <a:srcRect l="1193" t="4881" r="3592" b="4820"/>
          <a:stretch>
            <a:fillRect/>
          </a:stretch>
        </p:blipFill>
        <p:spPr bwMode="auto">
          <a:xfrm>
            <a:off x="6019800" y="4304168"/>
            <a:ext cx="296386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4302580"/>
            <a:ext cx="198120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8" name="Picture 6"/>
          <p:cNvPicPr>
            <a:picLocks noChangeAspect="1"/>
          </p:cNvPicPr>
          <p:nvPr/>
        </p:nvPicPr>
        <p:blipFill>
          <a:blip r:embed="rId4">
            <a:extLst>
              <a:ext uri="{28A0092B-C50C-407E-A947-70E740481C1C}">
                <a14:useLocalDpi xmlns:a14="http://schemas.microsoft.com/office/drawing/2010/main" val="0"/>
              </a:ext>
            </a:extLst>
          </a:blip>
          <a:srcRect l="32008" t="61618" r="2852" b="5923"/>
          <a:stretch>
            <a:fillRect/>
          </a:stretch>
        </p:blipFill>
        <p:spPr bwMode="auto">
          <a:xfrm>
            <a:off x="0" y="4350205"/>
            <a:ext cx="3200400" cy="137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49339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54275">
                                            <p:txEl>
                                              <p:pRg st="0" end="0"/>
                                            </p:txEl>
                                          </p:spTgt>
                                        </p:tgtEl>
                                        <p:attrNameLst>
                                          <p:attrName>style.visibility</p:attrName>
                                        </p:attrNameLst>
                                      </p:cBhvr>
                                      <p:to>
                                        <p:strVal val="visible"/>
                                      </p:to>
                                    </p:set>
                                    <p:anim calcmode="lin" valueType="num">
                                      <p:cBhvr additive="base">
                                        <p:cTn id="7" dur="500" fill="hold"/>
                                        <p:tgtEl>
                                          <p:spTgt spid="5427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427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fill="hold" nodeType="clickEffect">
                                  <p:stCondLst>
                                    <p:cond delay="0"/>
                                  </p:stCondLst>
                                  <p:childTnLst>
                                    <p:set>
                                      <p:cBhvr>
                                        <p:cTn id="12" dur="1" fill="hold">
                                          <p:stCondLst>
                                            <p:cond delay="0"/>
                                          </p:stCondLst>
                                        </p:cTn>
                                        <p:tgtEl>
                                          <p:spTgt spid="54275">
                                            <p:txEl>
                                              <p:pRg st="1" end="1"/>
                                            </p:txEl>
                                          </p:spTgt>
                                        </p:tgtEl>
                                        <p:attrNameLst>
                                          <p:attrName>style.visibility</p:attrName>
                                        </p:attrNameLst>
                                      </p:cBhvr>
                                      <p:to>
                                        <p:strVal val="visible"/>
                                      </p:to>
                                    </p:set>
                                    <p:animEffect transition="in" filter="wipe(left)">
                                      <p:cBhvr>
                                        <p:cTn id="13" dur="500"/>
                                        <p:tgtEl>
                                          <p:spTgt spid="54275">
                                            <p:txEl>
                                              <p:pRg st="1" end="1"/>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16" fill="hold" nodeType="clickEffect">
                                  <p:stCondLst>
                                    <p:cond delay="0"/>
                                  </p:stCondLst>
                                  <p:iterate type="lt">
                                    <p:tmPct val="10000"/>
                                  </p:iterate>
                                  <p:childTnLst>
                                    <p:set>
                                      <p:cBhvr>
                                        <p:cTn id="17" dur="1" fill="hold">
                                          <p:stCondLst>
                                            <p:cond delay="0"/>
                                          </p:stCondLst>
                                        </p:cTn>
                                        <p:tgtEl>
                                          <p:spTgt spid="54275">
                                            <p:txEl>
                                              <p:pRg st="2" end="2"/>
                                            </p:txEl>
                                          </p:spTgt>
                                        </p:tgtEl>
                                        <p:attrNameLst>
                                          <p:attrName>style.visibility</p:attrName>
                                        </p:attrNameLst>
                                      </p:cBhvr>
                                      <p:to>
                                        <p:strVal val="visible"/>
                                      </p:to>
                                    </p:set>
                                    <p:anim calcmode="lin" valueType="num">
                                      <p:cBhvr>
                                        <p:cTn id="18" dur="500" fill="hold"/>
                                        <p:tgtEl>
                                          <p:spTgt spid="54275">
                                            <p:txEl>
                                              <p:pRg st="2" end="2"/>
                                            </p:txEl>
                                          </p:spTgt>
                                        </p:tgtEl>
                                        <p:attrNameLst>
                                          <p:attrName>ppt_w</p:attrName>
                                        </p:attrNameLst>
                                      </p:cBhvr>
                                      <p:tavLst>
                                        <p:tav tm="0">
                                          <p:val>
                                            <p:fltVal val="0"/>
                                          </p:val>
                                        </p:tav>
                                        <p:tav tm="100000">
                                          <p:val>
                                            <p:strVal val="#ppt_w"/>
                                          </p:val>
                                        </p:tav>
                                      </p:tavLst>
                                    </p:anim>
                                    <p:anim calcmode="lin" valueType="num">
                                      <p:cBhvr>
                                        <p:cTn id="19" dur="500" fill="hold"/>
                                        <p:tgtEl>
                                          <p:spTgt spid="54275">
                                            <p:txEl>
                                              <p:pRg st="2" end="2"/>
                                            </p:txEl>
                                          </p:spTgt>
                                        </p:tgtEl>
                                        <p:attrNameLst>
                                          <p:attrName>ppt_h</p:attrName>
                                        </p:attrNameLst>
                                      </p:cBhvr>
                                      <p:tavLst>
                                        <p:tav tm="0">
                                          <p:val>
                                            <p:fltVal val="0"/>
                                          </p:val>
                                        </p:tav>
                                        <p:tav tm="100000">
                                          <p:val>
                                            <p:strVal val="#ppt_h"/>
                                          </p:val>
                                        </p:tav>
                                      </p:tavLst>
                                    </p:anim>
                                    <p:animEffect transition="in" filter="fade">
                                      <p:cBhvr>
                                        <p:cTn id="20" dur="500"/>
                                        <p:tgtEl>
                                          <p:spTgt spid="5427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762000" y="729346"/>
            <a:ext cx="8382000" cy="838200"/>
          </a:xfrm>
        </p:spPr>
        <p:txBody>
          <a:bodyPr/>
          <a:lstStyle/>
          <a:p>
            <a:pPr>
              <a:defRPr/>
            </a:pPr>
            <a:r>
              <a:rPr lang="en-US" sz="3200" dirty="0">
                <a:latin typeface="+mn-lt"/>
              </a:rPr>
              <a:t>More on Personal Contact - </a:t>
            </a:r>
            <a:r>
              <a:rPr lang="en-US" sz="3200" b="1" dirty="0">
                <a:latin typeface="+mn-lt"/>
              </a:rPr>
              <a:t>Sales</a:t>
            </a:r>
          </a:p>
        </p:txBody>
      </p:sp>
      <p:sp>
        <p:nvSpPr>
          <p:cNvPr id="41987" name="Rectangle 6"/>
          <p:cNvSpPr txBox="1">
            <a:spLocks noChangeArrowheads="1"/>
          </p:cNvSpPr>
          <p:nvPr/>
        </p:nvSpPr>
        <p:spPr bwMode="auto">
          <a:xfrm>
            <a:off x="1371600" y="1567546"/>
            <a:ext cx="71628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085850" indent="-228600">
              <a:defRPr>
                <a:solidFill>
                  <a:schemeClr val="tx1"/>
                </a:solidFill>
                <a:latin typeface="Arial" panose="020B0604020202020204" pitchFamily="34" charset="0"/>
                <a:cs typeface="Arial" panose="020B0604020202020204" pitchFamily="34" charset="0"/>
              </a:defRPr>
            </a:lvl3pPr>
            <a:lvl4pPr marL="1428750" indent="-228600">
              <a:defRPr>
                <a:solidFill>
                  <a:schemeClr val="tx1"/>
                </a:solidFill>
                <a:latin typeface="Arial" panose="020B0604020202020204" pitchFamily="34" charset="0"/>
                <a:cs typeface="Arial" panose="020B0604020202020204" pitchFamily="34" charset="0"/>
              </a:defRPr>
            </a:lvl4pPr>
            <a:lvl5pPr marL="1771650" indent="-228600">
              <a:defRPr>
                <a:solidFill>
                  <a:schemeClr val="tx1"/>
                </a:solidFill>
                <a:latin typeface="Arial" panose="020B0604020202020204" pitchFamily="34" charset="0"/>
                <a:cs typeface="Arial" panose="020B0604020202020204" pitchFamily="34" charset="0"/>
              </a:defRPr>
            </a:lvl5pPr>
            <a:lvl6pPr marL="22288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6860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1432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6004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en-US" sz="2800" dirty="0"/>
              <a:t>We are all salesmen/saleswomen</a:t>
            </a:r>
          </a:p>
          <a:p>
            <a:pPr>
              <a:defRPr/>
            </a:pPr>
            <a:r>
              <a:rPr lang="en-US" sz="2800" dirty="0">
                <a:latin typeface="Arial Narrow" panose="020B0606020202030204" pitchFamily="34" charset="0"/>
              </a:rPr>
              <a:t>	You represent your squadron and USPS.</a:t>
            </a:r>
          </a:p>
          <a:p>
            <a:pPr>
              <a:defRPr/>
            </a:pPr>
            <a:endParaRPr lang="en-US" sz="1100" dirty="0">
              <a:latin typeface="Arial Narrow" panose="020B0606020202030204" pitchFamily="34" charset="0"/>
            </a:endParaRPr>
          </a:p>
          <a:p>
            <a:pPr>
              <a:defRPr/>
            </a:pPr>
            <a:r>
              <a:rPr lang="en-US" sz="2800" dirty="0"/>
              <a:t>Just be friendly and engaging; be yourself</a:t>
            </a:r>
          </a:p>
          <a:p>
            <a:pPr>
              <a:defRPr/>
            </a:pPr>
            <a:endParaRPr lang="en-US" sz="1100" dirty="0"/>
          </a:p>
          <a:p>
            <a:pPr>
              <a:defRPr/>
            </a:pPr>
            <a:r>
              <a:rPr lang="en-US" sz="2800" dirty="0">
                <a:latin typeface="+mn-lt"/>
              </a:rPr>
              <a:t>Don’t say we are the best,</a:t>
            </a:r>
          </a:p>
          <a:p>
            <a:pPr>
              <a:defRPr/>
            </a:pPr>
            <a:r>
              <a:rPr lang="en-US" sz="2800" dirty="0">
                <a:latin typeface="+mn-lt"/>
              </a:rPr>
              <a:t>	</a:t>
            </a:r>
            <a:r>
              <a:rPr lang="en-US" sz="2800" dirty="0">
                <a:latin typeface="Arial Narrow" panose="020B0606020202030204" pitchFamily="34" charset="0"/>
              </a:rPr>
              <a:t>instead, explain USPS in a way they’ll reach</a:t>
            </a:r>
          </a:p>
          <a:p>
            <a:pPr>
              <a:defRPr/>
            </a:pPr>
            <a:r>
              <a:rPr lang="en-US" sz="2800" dirty="0">
                <a:latin typeface="Arial Narrow" panose="020B0606020202030204" pitchFamily="34" charset="0"/>
              </a:rPr>
              <a:t>	that conclusion themselves.</a:t>
            </a:r>
          </a:p>
          <a:p>
            <a:pPr>
              <a:defRPr/>
            </a:pPr>
            <a:endParaRPr lang="en-US" sz="1100" dirty="0">
              <a:latin typeface="Arial Narrow" panose="020B0606020202030204" pitchFamily="34" charset="0"/>
            </a:endParaRPr>
          </a:p>
          <a:p>
            <a:pPr>
              <a:defRPr/>
            </a:pPr>
            <a:r>
              <a:rPr lang="en-US" sz="2800" b="1" dirty="0"/>
              <a:t>LISTEN, LISTEN, LISTEN </a:t>
            </a:r>
            <a:r>
              <a:rPr lang="en-US" sz="2800" dirty="0">
                <a:latin typeface="Arial Narrow" panose="020B0606020202030204" pitchFamily="34" charset="0"/>
              </a:rPr>
              <a:t>before telling</a:t>
            </a:r>
          </a:p>
          <a:p>
            <a:pPr>
              <a:defRPr/>
            </a:pPr>
            <a:r>
              <a:rPr lang="en-US" sz="2800" dirty="0">
                <a:latin typeface="Arial Narrow" panose="020B0606020202030204" pitchFamily="34" charset="0"/>
              </a:rPr>
              <a:t>them everything you know about USPS.</a:t>
            </a:r>
          </a:p>
        </p:txBody>
      </p:sp>
    </p:spTree>
    <p:extLst>
      <p:ext uri="{BB962C8B-B14F-4D97-AF65-F5344CB8AC3E}">
        <p14:creationId xmlns:p14="http://schemas.microsoft.com/office/powerpoint/2010/main" val="23894503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animEffect transition="in" filter="wipe(left)">
                                      <p:cBhvr>
                                        <p:cTn id="7" dur="500"/>
                                        <p:tgtEl>
                                          <p:spTgt spid="41987">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41987">
                                            <p:txEl>
                                              <p:pRg st="1" end="1"/>
                                            </p:txEl>
                                          </p:spTgt>
                                        </p:tgtEl>
                                        <p:attrNameLst>
                                          <p:attrName>style.visibility</p:attrName>
                                        </p:attrNameLst>
                                      </p:cBhvr>
                                      <p:to>
                                        <p:strVal val="visible"/>
                                      </p:to>
                                    </p:set>
                                    <p:animEffect transition="in" filter="wipe(left)">
                                      <p:cBhvr>
                                        <p:cTn id="10" dur="500"/>
                                        <p:tgtEl>
                                          <p:spTgt spid="41987">
                                            <p:txEl>
                                              <p:pRg st="1" end="1"/>
                                            </p:txEl>
                                          </p:spTgt>
                                        </p:tgtEl>
                                      </p:cBhvr>
                                    </p:animEffect>
                                  </p:childTnLst>
                                </p:cTn>
                              </p:par>
                            </p:childTnLst>
                          </p:cTn>
                        </p:par>
                        <p:par>
                          <p:cTn id="11" fill="hold" nodeType="afterGroup">
                            <p:stCondLst>
                              <p:cond delay="500"/>
                            </p:stCondLst>
                            <p:childTnLst>
                              <p:par>
                                <p:cTn id="12" presetID="22" presetClass="entr" presetSubtype="8" fill="hold" nodeType="afterEffect">
                                  <p:stCondLst>
                                    <p:cond delay="0"/>
                                  </p:stCondLst>
                                  <p:childTnLst>
                                    <p:set>
                                      <p:cBhvr>
                                        <p:cTn id="13" dur="1" fill="hold">
                                          <p:stCondLst>
                                            <p:cond delay="0"/>
                                          </p:stCondLst>
                                        </p:cTn>
                                        <p:tgtEl>
                                          <p:spTgt spid="41987">
                                            <p:txEl>
                                              <p:pRg st="3" end="3"/>
                                            </p:txEl>
                                          </p:spTgt>
                                        </p:tgtEl>
                                        <p:attrNameLst>
                                          <p:attrName>style.visibility</p:attrName>
                                        </p:attrNameLst>
                                      </p:cBhvr>
                                      <p:to>
                                        <p:strVal val="visible"/>
                                      </p:to>
                                    </p:set>
                                    <p:animEffect transition="in" filter="wipe(left)">
                                      <p:cBhvr>
                                        <p:cTn id="14" dur="500"/>
                                        <p:tgtEl>
                                          <p:spTgt spid="41987">
                                            <p:txEl>
                                              <p:pRg st="3" end="3"/>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nodeType="clickEffect">
                                  <p:stCondLst>
                                    <p:cond delay="0"/>
                                  </p:stCondLst>
                                  <p:childTnLst>
                                    <p:set>
                                      <p:cBhvr>
                                        <p:cTn id="18" dur="1" fill="hold">
                                          <p:stCondLst>
                                            <p:cond delay="0"/>
                                          </p:stCondLst>
                                        </p:cTn>
                                        <p:tgtEl>
                                          <p:spTgt spid="41987">
                                            <p:txEl>
                                              <p:pRg st="5" end="5"/>
                                            </p:txEl>
                                          </p:spTgt>
                                        </p:tgtEl>
                                        <p:attrNameLst>
                                          <p:attrName>style.visibility</p:attrName>
                                        </p:attrNameLst>
                                      </p:cBhvr>
                                      <p:to>
                                        <p:strVal val="visible"/>
                                      </p:to>
                                    </p:set>
                                    <p:animEffect transition="in" filter="wipe(left)">
                                      <p:cBhvr>
                                        <p:cTn id="19" dur="500"/>
                                        <p:tgtEl>
                                          <p:spTgt spid="41987">
                                            <p:txEl>
                                              <p:pRg st="5" end="5"/>
                                            </p:txEl>
                                          </p:spTgt>
                                        </p:tgtEl>
                                      </p:cBhvr>
                                    </p:animEffect>
                                  </p:childTnLst>
                                </p:cTn>
                              </p:par>
                            </p:childTnLst>
                          </p:cTn>
                        </p:par>
                        <p:par>
                          <p:cTn id="20" fill="hold" nodeType="afterGroup">
                            <p:stCondLst>
                              <p:cond delay="500"/>
                            </p:stCondLst>
                            <p:childTnLst>
                              <p:par>
                                <p:cTn id="21" presetID="22" presetClass="entr" presetSubtype="8" fill="hold" nodeType="afterEffect">
                                  <p:stCondLst>
                                    <p:cond delay="0"/>
                                  </p:stCondLst>
                                  <p:childTnLst>
                                    <p:set>
                                      <p:cBhvr>
                                        <p:cTn id="22" dur="1" fill="hold">
                                          <p:stCondLst>
                                            <p:cond delay="0"/>
                                          </p:stCondLst>
                                        </p:cTn>
                                        <p:tgtEl>
                                          <p:spTgt spid="41987">
                                            <p:txEl>
                                              <p:pRg st="6" end="6"/>
                                            </p:txEl>
                                          </p:spTgt>
                                        </p:tgtEl>
                                        <p:attrNameLst>
                                          <p:attrName>style.visibility</p:attrName>
                                        </p:attrNameLst>
                                      </p:cBhvr>
                                      <p:to>
                                        <p:strVal val="visible"/>
                                      </p:to>
                                    </p:set>
                                    <p:animEffect transition="in" filter="wipe(left)">
                                      <p:cBhvr>
                                        <p:cTn id="23" dur="500"/>
                                        <p:tgtEl>
                                          <p:spTgt spid="41987">
                                            <p:txEl>
                                              <p:pRg st="6" end="6"/>
                                            </p:txEl>
                                          </p:spTgt>
                                        </p:tgtEl>
                                      </p:cBhvr>
                                    </p:animEffect>
                                  </p:childTnLst>
                                </p:cTn>
                              </p:par>
                            </p:childTnLst>
                          </p:cTn>
                        </p:par>
                        <p:par>
                          <p:cTn id="24" fill="hold" nodeType="afterGroup">
                            <p:stCondLst>
                              <p:cond delay="1000"/>
                            </p:stCondLst>
                            <p:childTnLst>
                              <p:par>
                                <p:cTn id="25" presetID="22" presetClass="entr" presetSubtype="8" fill="hold" nodeType="afterEffect">
                                  <p:stCondLst>
                                    <p:cond delay="0"/>
                                  </p:stCondLst>
                                  <p:childTnLst>
                                    <p:set>
                                      <p:cBhvr>
                                        <p:cTn id="26" dur="1" fill="hold">
                                          <p:stCondLst>
                                            <p:cond delay="0"/>
                                          </p:stCondLst>
                                        </p:cTn>
                                        <p:tgtEl>
                                          <p:spTgt spid="41987">
                                            <p:txEl>
                                              <p:pRg st="7" end="7"/>
                                            </p:txEl>
                                          </p:spTgt>
                                        </p:tgtEl>
                                        <p:attrNameLst>
                                          <p:attrName>style.visibility</p:attrName>
                                        </p:attrNameLst>
                                      </p:cBhvr>
                                      <p:to>
                                        <p:strVal val="visible"/>
                                      </p:to>
                                    </p:set>
                                    <p:animEffect transition="in" filter="wipe(left)">
                                      <p:cBhvr>
                                        <p:cTn id="27" dur="500"/>
                                        <p:tgtEl>
                                          <p:spTgt spid="41987">
                                            <p:txEl>
                                              <p:pRg st="7" end="7"/>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3" presetClass="entr" presetSubtype="16" fill="hold" nodeType="clickEffect">
                                  <p:stCondLst>
                                    <p:cond delay="0"/>
                                  </p:stCondLst>
                                  <p:iterate type="lt">
                                    <p:tmPct val="10000"/>
                                  </p:iterate>
                                  <p:childTnLst>
                                    <p:set>
                                      <p:cBhvr>
                                        <p:cTn id="31" dur="1" fill="hold">
                                          <p:stCondLst>
                                            <p:cond delay="0"/>
                                          </p:stCondLst>
                                        </p:cTn>
                                        <p:tgtEl>
                                          <p:spTgt spid="41987">
                                            <p:txEl>
                                              <p:pRg st="9" end="9"/>
                                            </p:txEl>
                                          </p:spTgt>
                                        </p:tgtEl>
                                        <p:attrNameLst>
                                          <p:attrName>style.visibility</p:attrName>
                                        </p:attrNameLst>
                                      </p:cBhvr>
                                      <p:to>
                                        <p:strVal val="visible"/>
                                      </p:to>
                                    </p:set>
                                    <p:anim calcmode="lin" valueType="num">
                                      <p:cBhvr>
                                        <p:cTn id="32" dur="500" fill="hold"/>
                                        <p:tgtEl>
                                          <p:spTgt spid="41987">
                                            <p:txEl>
                                              <p:pRg st="9" end="9"/>
                                            </p:txEl>
                                          </p:spTgt>
                                        </p:tgtEl>
                                        <p:attrNameLst>
                                          <p:attrName>ppt_w</p:attrName>
                                        </p:attrNameLst>
                                      </p:cBhvr>
                                      <p:tavLst>
                                        <p:tav tm="0">
                                          <p:val>
                                            <p:fltVal val="0"/>
                                          </p:val>
                                        </p:tav>
                                        <p:tav tm="100000">
                                          <p:val>
                                            <p:strVal val="#ppt_w"/>
                                          </p:val>
                                        </p:tav>
                                      </p:tavLst>
                                    </p:anim>
                                    <p:anim calcmode="lin" valueType="num">
                                      <p:cBhvr>
                                        <p:cTn id="33" dur="500" fill="hold"/>
                                        <p:tgtEl>
                                          <p:spTgt spid="41987">
                                            <p:txEl>
                                              <p:pRg st="9" end="9"/>
                                            </p:txEl>
                                          </p:spTgt>
                                        </p:tgtEl>
                                        <p:attrNameLst>
                                          <p:attrName>ppt_h</p:attrName>
                                        </p:attrNameLst>
                                      </p:cBhvr>
                                      <p:tavLst>
                                        <p:tav tm="0">
                                          <p:val>
                                            <p:fltVal val="0"/>
                                          </p:val>
                                        </p:tav>
                                        <p:tav tm="100000">
                                          <p:val>
                                            <p:strVal val="#ppt_h"/>
                                          </p:val>
                                        </p:tav>
                                      </p:tavLst>
                                    </p:anim>
                                    <p:animEffect transition="in" filter="fade">
                                      <p:cBhvr>
                                        <p:cTn id="34" dur="500"/>
                                        <p:tgtEl>
                                          <p:spTgt spid="41987">
                                            <p:txEl>
                                              <p:pRg st="9" end="9"/>
                                            </p:txEl>
                                          </p:spTgt>
                                        </p:tgtEl>
                                      </p:cBhvr>
                                    </p:animEffect>
                                  </p:childTnLst>
                                </p:cTn>
                              </p:par>
                            </p:childTnLst>
                          </p:cTn>
                        </p:par>
                        <p:par>
                          <p:cTn id="35" fill="hold" nodeType="afterGroup">
                            <p:stCondLst>
                              <p:cond delay="2100"/>
                            </p:stCondLst>
                            <p:childTnLst>
                              <p:par>
                                <p:cTn id="36" presetID="53" presetClass="entr" presetSubtype="16" fill="hold" nodeType="afterEffect">
                                  <p:stCondLst>
                                    <p:cond delay="0"/>
                                  </p:stCondLst>
                                  <p:iterate type="lt">
                                    <p:tmPct val="10000"/>
                                  </p:iterate>
                                  <p:childTnLst>
                                    <p:set>
                                      <p:cBhvr>
                                        <p:cTn id="37" dur="1" fill="hold">
                                          <p:stCondLst>
                                            <p:cond delay="0"/>
                                          </p:stCondLst>
                                        </p:cTn>
                                        <p:tgtEl>
                                          <p:spTgt spid="41987">
                                            <p:txEl>
                                              <p:pRg st="10" end="10"/>
                                            </p:txEl>
                                          </p:spTgt>
                                        </p:tgtEl>
                                        <p:attrNameLst>
                                          <p:attrName>style.visibility</p:attrName>
                                        </p:attrNameLst>
                                      </p:cBhvr>
                                      <p:to>
                                        <p:strVal val="visible"/>
                                      </p:to>
                                    </p:set>
                                    <p:anim calcmode="lin" valueType="num">
                                      <p:cBhvr>
                                        <p:cTn id="38" dur="500" fill="hold"/>
                                        <p:tgtEl>
                                          <p:spTgt spid="41987">
                                            <p:txEl>
                                              <p:pRg st="10" end="10"/>
                                            </p:txEl>
                                          </p:spTgt>
                                        </p:tgtEl>
                                        <p:attrNameLst>
                                          <p:attrName>ppt_w</p:attrName>
                                        </p:attrNameLst>
                                      </p:cBhvr>
                                      <p:tavLst>
                                        <p:tav tm="0">
                                          <p:val>
                                            <p:fltVal val="0"/>
                                          </p:val>
                                        </p:tav>
                                        <p:tav tm="100000">
                                          <p:val>
                                            <p:strVal val="#ppt_w"/>
                                          </p:val>
                                        </p:tav>
                                      </p:tavLst>
                                    </p:anim>
                                    <p:anim calcmode="lin" valueType="num">
                                      <p:cBhvr>
                                        <p:cTn id="39" dur="500" fill="hold"/>
                                        <p:tgtEl>
                                          <p:spTgt spid="41987">
                                            <p:txEl>
                                              <p:pRg st="10" end="10"/>
                                            </p:txEl>
                                          </p:spTgt>
                                        </p:tgtEl>
                                        <p:attrNameLst>
                                          <p:attrName>ppt_h</p:attrName>
                                        </p:attrNameLst>
                                      </p:cBhvr>
                                      <p:tavLst>
                                        <p:tav tm="0">
                                          <p:val>
                                            <p:fltVal val="0"/>
                                          </p:val>
                                        </p:tav>
                                        <p:tav tm="100000">
                                          <p:val>
                                            <p:strVal val="#ppt_h"/>
                                          </p:val>
                                        </p:tav>
                                      </p:tavLst>
                                    </p:anim>
                                    <p:animEffect transition="in" filter="fade">
                                      <p:cBhvr>
                                        <p:cTn id="40" dur="500"/>
                                        <p:tgtEl>
                                          <p:spTgt spid="4198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txBox="1">
            <a:spLocks noChangeArrowheads="1"/>
          </p:cNvSpPr>
          <p:nvPr/>
        </p:nvSpPr>
        <p:spPr bwMode="auto">
          <a:xfrm>
            <a:off x="762000" y="1298122"/>
            <a:ext cx="7613650" cy="4525963"/>
          </a:xfrm>
          <a:prstGeom prst="rect">
            <a:avLst/>
          </a:prstGeom>
          <a:noFill/>
          <a:ln w="9525">
            <a:noFill/>
            <a:miter lim="800000"/>
            <a:headEnd/>
            <a:tailEnd/>
          </a:ln>
          <a:effectLst/>
        </p:spPr>
        <p:txBody>
          <a:bodyPr lIns="92075" tIns="46038" rIns="92075" bIns="46038"/>
          <a:lstStyle>
            <a:lvl1pPr marL="342900" indent="-342900" algn="l" rtl="0" eaLnBrk="1" fontAlgn="base" hangingPunct="1">
              <a:spcBef>
                <a:spcPct val="20000"/>
              </a:spcBef>
              <a:spcAft>
                <a:spcPct val="0"/>
              </a:spcAft>
              <a:buSzPct val="60000"/>
              <a:buFont typeface="Monotype Sorts" pitchFamily="2" charset="2"/>
              <a:buChar char="u"/>
              <a:defRPr sz="3200">
                <a:solidFill>
                  <a:schemeClr val="tx1"/>
                </a:solidFill>
                <a:latin typeface="Calibri" pitchFamily="34" charset="0"/>
                <a:ea typeface="+mn-ea"/>
                <a:cs typeface="+mn-cs"/>
              </a:defRPr>
            </a:lvl1pPr>
            <a:lvl2pPr marL="742950" indent="-285750" algn="l" rtl="0" eaLnBrk="1" fontAlgn="base" hangingPunct="1">
              <a:spcBef>
                <a:spcPct val="20000"/>
              </a:spcBef>
              <a:spcAft>
                <a:spcPct val="0"/>
              </a:spcAft>
              <a:buSzPct val="60000"/>
              <a:buFont typeface="Monotype Sorts" pitchFamily="2" charset="2"/>
              <a:buChar char="l"/>
              <a:defRPr sz="2800">
                <a:solidFill>
                  <a:schemeClr val="tx1"/>
                </a:solidFill>
                <a:latin typeface="Calibri" pitchFamily="34" charset="0"/>
              </a:defRPr>
            </a:lvl2pPr>
            <a:lvl3pPr marL="1085850" indent="-228600" algn="l" rtl="0" eaLnBrk="1" fontAlgn="base" hangingPunct="1">
              <a:spcBef>
                <a:spcPct val="20000"/>
              </a:spcBef>
              <a:spcAft>
                <a:spcPct val="0"/>
              </a:spcAft>
              <a:buSzPct val="65000"/>
              <a:buFont typeface="Wingdings" pitchFamily="2" charset="2"/>
              <a:buChar char="§"/>
              <a:defRPr sz="2800">
                <a:solidFill>
                  <a:schemeClr val="tx1"/>
                </a:solidFill>
                <a:latin typeface="Calibri" pitchFamily="34" charset="0"/>
              </a:defRPr>
            </a:lvl3pPr>
            <a:lvl4pPr marL="1428750" indent="-228600" algn="l" rtl="0" eaLnBrk="1" fontAlgn="base" hangingPunct="1">
              <a:spcBef>
                <a:spcPct val="20000"/>
              </a:spcBef>
              <a:spcAft>
                <a:spcPct val="0"/>
              </a:spcAft>
              <a:buChar char="–"/>
              <a:defRPr sz="2000">
                <a:solidFill>
                  <a:schemeClr val="tx1"/>
                </a:solidFill>
                <a:latin typeface="Calibri" pitchFamily="34" charset="0"/>
              </a:defRPr>
            </a:lvl4pPr>
            <a:lvl5pPr marL="1771650" indent="-228600" algn="l" rtl="0" eaLnBrk="1" fontAlgn="base" hangingPunct="1">
              <a:spcBef>
                <a:spcPct val="20000"/>
              </a:spcBef>
              <a:spcAft>
                <a:spcPct val="0"/>
              </a:spcAft>
              <a:buChar char="•"/>
              <a:defRPr sz="2000">
                <a:solidFill>
                  <a:schemeClr val="tx1"/>
                </a:solidFill>
                <a:latin typeface="Calibri" pitchFamily="34" charset="0"/>
              </a:defRPr>
            </a:lvl5pPr>
            <a:lvl6pPr marL="2228850" indent="-228600" algn="l" rtl="0" eaLnBrk="1" fontAlgn="base" hangingPunct="1">
              <a:spcBef>
                <a:spcPct val="20000"/>
              </a:spcBef>
              <a:spcAft>
                <a:spcPct val="0"/>
              </a:spcAft>
              <a:buChar char="•"/>
              <a:defRPr sz="1200">
                <a:solidFill>
                  <a:schemeClr val="tx1"/>
                </a:solidFill>
                <a:latin typeface="Times New Roman" pitchFamily="18" charset="0"/>
              </a:defRPr>
            </a:lvl6pPr>
            <a:lvl7pPr marL="2686050" indent="-228600" algn="l" rtl="0" eaLnBrk="1" fontAlgn="base" hangingPunct="1">
              <a:spcBef>
                <a:spcPct val="20000"/>
              </a:spcBef>
              <a:spcAft>
                <a:spcPct val="0"/>
              </a:spcAft>
              <a:buChar char="•"/>
              <a:defRPr sz="1200">
                <a:solidFill>
                  <a:schemeClr val="tx1"/>
                </a:solidFill>
                <a:latin typeface="Times New Roman" pitchFamily="18" charset="0"/>
              </a:defRPr>
            </a:lvl7pPr>
            <a:lvl8pPr marL="3143250" indent="-228600" algn="l" rtl="0" eaLnBrk="1" fontAlgn="base" hangingPunct="1">
              <a:spcBef>
                <a:spcPct val="20000"/>
              </a:spcBef>
              <a:spcAft>
                <a:spcPct val="0"/>
              </a:spcAft>
              <a:buChar char="•"/>
              <a:defRPr sz="1200">
                <a:solidFill>
                  <a:schemeClr val="tx1"/>
                </a:solidFill>
                <a:latin typeface="Times New Roman" pitchFamily="18" charset="0"/>
              </a:defRPr>
            </a:lvl8pPr>
            <a:lvl9pPr marL="3600450" indent="-228600" algn="l" rtl="0" eaLnBrk="1" fontAlgn="base" hangingPunct="1">
              <a:spcBef>
                <a:spcPct val="20000"/>
              </a:spcBef>
              <a:spcAft>
                <a:spcPct val="0"/>
              </a:spcAft>
              <a:buChar char="•"/>
              <a:defRPr sz="1200">
                <a:solidFill>
                  <a:schemeClr val="tx1"/>
                </a:solidFill>
                <a:latin typeface="Times New Roman" pitchFamily="18" charset="0"/>
              </a:defRPr>
            </a:lvl9pPr>
          </a:lstStyle>
          <a:p>
            <a:pPr>
              <a:defRPr/>
            </a:pPr>
            <a:r>
              <a:rPr lang="en-US" kern="0" dirty="0">
                <a:solidFill>
                  <a:srgbClr val="000000"/>
                </a:solidFill>
              </a:rPr>
              <a:t>Who are our customers?</a:t>
            </a:r>
          </a:p>
          <a:p>
            <a:pPr>
              <a:defRPr/>
            </a:pPr>
            <a:r>
              <a:rPr lang="en-US" kern="0" dirty="0">
                <a:solidFill>
                  <a:srgbClr val="000000"/>
                </a:solidFill>
              </a:rPr>
              <a:t>What do we actually sell?</a:t>
            </a:r>
          </a:p>
          <a:p>
            <a:pPr>
              <a:defRPr/>
            </a:pPr>
            <a:r>
              <a:rPr lang="en-US" kern="0" dirty="0">
                <a:solidFill>
                  <a:srgbClr val="000000"/>
                </a:solidFill>
              </a:rPr>
              <a:t>What do our customers really want?</a:t>
            </a:r>
          </a:p>
          <a:p>
            <a:pPr>
              <a:defRPr/>
            </a:pPr>
            <a:r>
              <a:rPr lang="en-US" kern="0" dirty="0">
                <a:solidFill>
                  <a:srgbClr val="000000"/>
                </a:solidFill>
              </a:rPr>
              <a:t>How do we attract them to us?</a:t>
            </a:r>
          </a:p>
          <a:p>
            <a:pPr>
              <a:defRPr/>
            </a:pPr>
            <a:r>
              <a:rPr lang="en-US" kern="0" dirty="0">
                <a:solidFill>
                  <a:srgbClr val="000000"/>
                </a:solidFill>
              </a:rPr>
              <a:t>How can we use our superior courses to a competitive advantage?</a:t>
            </a:r>
          </a:p>
          <a:p>
            <a:pPr>
              <a:defRPr/>
            </a:pPr>
            <a:r>
              <a:rPr lang="en-US" kern="0" dirty="0">
                <a:solidFill>
                  <a:srgbClr val="000000"/>
                </a:solidFill>
              </a:rPr>
              <a:t>What can make us compelling?</a:t>
            </a:r>
          </a:p>
        </p:txBody>
      </p:sp>
      <p:sp>
        <p:nvSpPr>
          <p:cNvPr id="5" name="Title 1"/>
          <p:cNvSpPr>
            <a:spLocks noGrp="1"/>
          </p:cNvSpPr>
          <p:nvPr>
            <p:ph type="title"/>
          </p:nvPr>
        </p:nvSpPr>
        <p:spPr>
          <a:xfrm>
            <a:off x="762000" y="459922"/>
            <a:ext cx="8382000" cy="838200"/>
          </a:xfrm>
        </p:spPr>
        <p:txBody>
          <a:bodyPr/>
          <a:lstStyle/>
          <a:p>
            <a:pPr>
              <a:defRPr/>
            </a:pPr>
            <a:r>
              <a:rPr lang="en-US" sz="3200" dirty="0">
                <a:latin typeface="+mn-lt"/>
              </a:rPr>
              <a:t>Big Questions</a:t>
            </a:r>
          </a:p>
        </p:txBody>
      </p:sp>
    </p:spTree>
    <p:extLst>
      <p:ext uri="{BB962C8B-B14F-4D97-AF65-F5344CB8AC3E}">
        <p14:creationId xmlns:p14="http://schemas.microsoft.com/office/powerpoint/2010/main" val="15601529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left)">
                                      <p:cBhvr>
                                        <p:cTn id="22" dur="500"/>
                                        <p:tgtEl>
                                          <p:spTgt spid="4">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left)">
                                      <p:cBhvr>
                                        <p:cTn id="27" dur="500"/>
                                        <p:tgtEl>
                                          <p:spTgt spid="4">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wipe(left)">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762000" y="639536"/>
            <a:ext cx="8382000" cy="838200"/>
          </a:xfrm>
        </p:spPr>
        <p:txBody>
          <a:bodyPr/>
          <a:lstStyle/>
          <a:p>
            <a:pPr>
              <a:defRPr/>
            </a:pPr>
            <a:r>
              <a:rPr lang="en-US" sz="3200" dirty="0">
                <a:latin typeface="+mn-lt"/>
              </a:rPr>
              <a:t>More on Personal Contact - </a:t>
            </a:r>
            <a:r>
              <a:rPr lang="en-US" sz="3200" b="1" dirty="0">
                <a:latin typeface="+mn-lt"/>
              </a:rPr>
              <a:t>Sales</a:t>
            </a:r>
          </a:p>
        </p:txBody>
      </p:sp>
      <p:sp>
        <p:nvSpPr>
          <p:cNvPr id="56323" name="Rectangle 6"/>
          <p:cNvSpPr txBox="1">
            <a:spLocks noChangeArrowheads="1"/>
          </p:cNvSpPr>
          <p:nvPr/>
        </p:nvSpPr>
        <p:spPr bwMode="auto">
          <a:xfrm>
            <a:off x="1600200" y="1303111"/>
            <a:ext cx="69342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085850" indent="-228600">
              <a:defRPr>
                <a:solidFill>
                  <a:schemeClr val="tx1"/>
                </a:solidFill>
                <a:latin typeface="Arial" panose="020B0604020202020204" pitchFamily="34" charset="0"/>
                <a:cs typeface="Arial" panose="020B0604020202020204" pitchFamily="34" charset="0"/>
              </a:defRPr>
            </a:lvl3pPr>
            <a:lvl4pPr marL="1428750" indent="-228600">
              <a:defRPr>
                <a:solidFill>
                  <a:schemeClr val="tx1"/>
                </a:solidFill>
                <a:latin typeface="Arial" panose="020B0604020202020204" pitchFamily="34" charset="0"/>
                <a:cs typeface="Arial" panose="020B0604020202020204" pitchFamily="34" charset="0"/>
              </a:defRPr>
            </a:lvl4pPr>
            <a:lvl5pPr marL="1771650" indent="-228600">
              <a:defRPr>
                <a:solidFill>
                  <a:schemeClr val="tx1"/>
                </a:solidFill>
                <a:latin typeface="Arial" panose="020B0604020202020204" pitchFamily="34" charset="0"/>
                <a:cs typeface="Arial" panose="020B0604020202020204" pitchFamily="34" charset="0"/>
              </a:defRPr>
            </a:lvl5pPr>
            <a:lvl6pPr marL="22288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6860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1432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6004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800" b="1"/>
              <a:t>IDENTIFY THEIR INTERESTS</a:t>
            </a:r>
          </a:p>
          <a:p>
            <a:endParaRPr lang="en-US" altLang="en-US" sz="1100"/>
          </a:p>
          <a:p>
            <a:r>
              <a:rPr lang="en-US" altLang="en-US" sz="2800"/>
              <a:t>Focus should be on them, not us.</a:t>
            </a:r>
            <a:endParaRPr lang="en-US" altLang="en-US" sz="1100"/>
          </a:p>
          <a:p>
            <a:r>
              <a:rPr lang="en-US" altLang="en-US" sz="2800"/>
              <a:t>What kind of boating do they do? Where?</a:t>
            </a:r>
          </a:p>
          <a:p>
            <a:endParaRPr lang="en-US" altLang="en-US" sz="1100"/>
          </a:p>
          <a:p>
            <a:r>
              <a:rPr lang="en-US" altLang="en-US" sz="2800"/>
              <a:t>Why might they want education?</a:t>
            </a:r>
          </a:p>
          <a:p>
            <a:r>
              <a:rPr lang="en-US" altLang="en-US" sz="2800"/>
              <a:t>What need does it meet?</a:t>
            </a:r>
          </a:p>
          <a:p>
            <a:endParaRPr lang="en-US" altLang="en-US" sz="1100"/>
          </a:p>
          <a:p>
            <a:r>
              <a:rPr lang="en-US" altLang="en-US" sz="2800"/>
              <a:t>What about spouse/significant other?</a:t>
            </a:r>
          </a:p>
          <a:p>
            <a:r>
              <a:rPr lang="en-US" altLang="en-US" sz="2800"/>
              <a:t>How about prospective new boat owner?</a:t>
            </a:r>
          </a:p>
          <a:p>
            <a:r>
              <a:rPr lang="en-US" altLang="en-US" sz="2800"/>
              <a:t>Others???</a:t>
            </a:r>
          </a:p>
        </p:txBody>
      </p:sp>
    </p:spTree>
    <p:extLst>
      <p:ext uri="{BB962C8B-B14F-4D97-AF65-F5344CB8AC3E}">
        <p14:creationId xmlns:p14="http://schemas.microsoft.com/office/powerpoint/2010/main" val="16737676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iterate type="lt">
                                    <p:tmPct val="10000"/>
                                  </p:iterate>
                                  <p:childTnLst>
                                    <p:set>
                                      <p:cBhvr>
                                        <p:cTn id="6" dur="1" fill="hold">
                                          <p:stCondLst>
                                            <p:cond delay="0"/>
                                          </p:stCondLst>
                                        </p:cTn>
                                        <p:tgtEl>
                                          <p:spTgt spid="56323">
                                            <p:txEl>
                                              <p:pRg st="0" end="0"/>
                                            </p:txEl>
                                          </p:spTgt>
                                        </p:tgtEl>
                                        <p:attrNameLst>
                                          <p:attrName>style.visibility</p:attrName>
                                        </p:attrNameLst>
                                      </p:cBhvr>
                                      <p:to>
                                        <p:strVal val="visible"/>
                                      </p:to>
                                    </p:set>
                                    <p:anim calcmode="lin" valueType="num">
                                      <p:cBhvr>
                                        <p:cTn id="7" dur="500" fill="hold"/>
                                        <p:tgtEl>
                                          <p:spTgt spid="5632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632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632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8" fill="hold" nodeType="clickEffect">
                                  <p:stCondLst>
                                    <p:cond delay="0"/>
                                  </p:stCondLst>
                                  <p:childTnLst>
                                    <p:set>
                                      <p:cBhvr>
                                        <p:cTn id="13" dur="1" fill="hold">
                                          <p:stCondLst>
                                            <p:cond delay="0"/>
                                          </p:stCondLst>
                                        </p:cTn>
                                        <p:tgtEl>
                                          <p:spTgt spid="56323">
                                            <p:txEl>
                                              <p:pRg st="2" end="2"/>
                                            </p:txEl>
                                          </p:spTgt>
                                        </p:tgtEl>
                                        <p:attrNameLst>
                                          <p:attrName>style.visibility</p:attrName>
                                        </p:attrNameLst>
                                      </p:cBhvr>
                                      <p:to>
                                        <p:strVal val="visible"/>
                                      </p:to>
                                    </p:set>
                                    <p:animEffect transition="in" filter="wipe(left)">
                                      <p:cBhvr>
                                        <p:cTn id="14" dur="500"/>
                                        <p:tgtEl>
                                          <p:spTgt spid="56323">
                                            <p:txEl>
                                              <p:pRg st="2" end="2"/>
                                            </p:txEl>
                                          </p:spTgt>
                                        </p:tgtEl>
                                      </p:cBhvr>
                                    </p:animEffect>
                                  </p:childTnLst>
                                </p:cTn>
                              </p:par>
                              <p:par>
                                <p:cTn id="15" presetID="22" presetClass="entr" presetSubtype="8" fill="hold" nodeType="withEffect">
                                  <p:stCondLst>
                                    <p:cond delay="0"/>
                                  </p:stCondLst>
                                  <p:childTnLst>
                                    <p:set>
                                      <p:cBhvr>
                                        <p:cTn id="16" dur="1" fill="hold">
                                          <p:stCondLst>
                                            <p:cond delay="0"/>
                                          </p:stCondLst>
                                        </p:cTn>
                                        <p:tgtEl>
                                          <p:spTgt spid="56323">
                                            <p:txEl>
                                              <p:pRg st="3" end="3"/>
                                            </p:txEl>
                                          </p:spTgt>
                                        </p:tgtEl>
                                        <p:attrNameLst>
                                          <p:attrName>style.visibility</p:attrName>
                                        </p:attrNameLst>
                                      </p:cBhvr>
                                      <p:to>
                                        <p:strVal val="visible"/>
                                      </p:to>
                                    </p:set>
                                    <p:animEffect transition="in" filter="wipe(left)">
                                      <p:cBhvr>
                                        <p:cTn id="17" dur="500"/>
                                        <p:tgtEl>
                                          <p:spTgt spid="56323">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56323">
                                            <p:txEl>
                                              <p:pRg st="5" end="5"/>
                                            </p:txEl>
                                          </p:spTgt>
                                        </p:tgtEl>
                                        <p:attrNameLst>
                                          <p:attrName>style.visibility</p:attrName>
                                        </p:attrNameLst>
                                      </p:cBhvr>
                                      <p:to>
                                        <p:strVal val="visible"/>
                                      </p:to>
                                    </p:set>
                                    <p:animEffect transition="in" filter="wipe(left)">
                                      <p:cBhvr>
                                        <p:cTn id="22" dur="500"/>
                                        <p:tgtEl>
                                          <p:spTgt spid="56323">
                                            <p:txEl>
                                              <p:pRg st="5" end="5"/>
                                            </p:txEl>
                                          </p:spTgt>
                                        </p:tgtEl>
                                      </p:cBhvr>
                                    </p:animEffect>
                                  </p:childTnLst>
                                </p:cTn>
                              </p:par>
                              <p:par>
                                <p:cTn id="23" presetID="22" presetClass="entr" presetSubtype="8" fill="hold" nodeType="withEffect">
                                  <p:stCondLst>
                                    <p:cond delay="0"/>
                                  </p:stCondLst>
                                  <p:childTnLst>
                                    <p:set>
                                      <p:cBhvr>
                                        <p:cTn id="24" dur="1" fill="hold">
                                          <p:stCondLst>
                                            <p:cond delay="0"/>
                                          </p:stCondLst>
                                        </p:cTn>
                                        <p:tgtEl>
                                          <p:spTgt spid="56323">
                                            <p:txEl>
                                              <p:pRg st="6" end="6"/>
                                            </p:txEl>
                                          </p:spTgt>
                                        </p:tgtEl>
                                        <p:attrNameLst>
                                          <p:attrName>style.visibility</p:attrName>
                                        </p:attrNameLst>
                                      </p:cBhvr>
                                      <p:to>
                                        <p:strVal val="visible"/>
                                      </p:to>
                                    </p:set>
                                    <p:animEffect transition="in" filter="wipe(left)">
                                      <p:cBhvr>
                                        <p:cTn id="25" dur="500"/>
                                        <p:tgtEl>
                                          <p:spTgt spid="56323">
                                            <p:txEl>
                                              <p:pRg st="6" end="6"/>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nodeType="clickEffect">
                                  <p:stCondLst>
                                    <p:cond delay="0"/>
                                  </p:stCondLst>
                                  <p:childTnLst>
                                    <p:set>
                                      <p:cBhvr>
                                        <p:cTn id="29" dur="1" fill="hold">
                                          <p:stCondLst>
                                            <p:cond delay="0"/>
                                          </p:stCondLst>
                                        </p:cTn>
                                        <p:tgtEl>
                                          <p:spTgt spid="56323">
                                            <p:txEl>
                                              <p:pRg st="8" end="8"/>
                                            </p:txEl>
                                          </p:spTgt>
                                        </p:tgtEl>
                                        <p:attrNameLst>
                                          <p:attrName>style.visibility</p:attrName>
                                        </p:attrNameLst>
                                      </p:cBhvr>
                                      <p:to>
                                        <p:strVal val="visible"/>
                                      </p:to>
                                    </p:set>
                                    <p:animEffect transition="in" filter="wipe(left)">
                                      <p:cBhvr>
                                        <p:cTn id="30" dur="500"/>
                                        <p:tgtEl>
                                          <p:spTgt spid="56323">
                                            <p:txEl>
                                              <p:pRg st="8" end="8"/>
                                            </p:txEl>
                                          </p:spTgt>
                                        </p:tgtEl>
                                      </p:cBhvr>
                                    </p:animEffect>
                                  </p:childTnLst>
                                </p:cTn>
                              </p:par>
                              <p:par>
                                <p:cTn id="31" presetID="22" presetClass="entr" presetSubtype="8" fill="hold" nodeType="withEffect">
                                  <p:stCondLst>
                                    <p:cond delay="0"/>
                                  </p:stCondLst>
                                  <p:childTnLst>
                                    <p:set>
                                      <p:cBhvr>
                                        <p:cTn id="32" dur="1" fill="hold">
                                          <p:stCondLst>
                                            <p:cond delay="0"/>
                                          </p:stCondLst>
                                        </p:cTn>
                                        <p:tgtEl>
                                          <p:spTgt spid="56323">
                                            <p:txEl>
                                              <p:pRg st="9" end="9"/>
                                            </p:txEl>
                                          </p:spTgt>
                                        </p:tgtEl>
                                        <p:attrNameLst>
                                          <p:attrName>style.visibility</p:attrName>
                                        </p:attrNameLst>
                                      </p:cBhvr>
                                      <p:to>
                                        <p:strVal val="visible"/>
                                      </p:to>
                                    </p:set>
                                    <p:animEffect transition="in" filter="wipe(left)">
                                      <p:cBhvr>
                                        <p:cTn id="33" dur="500"/>
                                        <p:tgtEl>
                                          <p:spTgt spid="56323">
                                            <p:txEl>
                                              <p:pRg st="9" end="9"/>
                                            </p:txEl>
                                          </p:spTgt>
                                        </p:tgtEl>
                                      </p:cBhvr>
                                    </p:animEffect>
                                  </p:childTnLst>
                                </p:cTn>
                              </p:par>
                              <p:par>
                                <p:cTn id="34" presetID="22" presetClass="entr" presetSubtype="8" fill="hold" nodeType="withEffect">
                                  <p:stCondLst>
                                    <p:cond delay="0"/>
                                  </p:stCondLst>
                                  <p:childTnLst>
                                    <p:set>
                                      <p:cBhvr>
                                        <p:cTn id="35" dur="1" fill="hold">
                                          <p:stCondLst>
                                            <p:cond delay="0"/>
                                          </p:stCondLst>
                                        </p:cTn>
                                        <p:tgtEl>
                                          <p:spTgt spid="56323">
                                            <p:txEl>
                                              <p:pRg st="10" end="10"/>
                                            </p:txEl>
                                          </p:spTgt>
                                        </p:tgtEl>
                                        <p:attrNameLst>
                                          <p:attrName>style.visibility</p:attrName>
                                        </p:attrNameLst>
                                      </p:cBhvr>
                                      <p:to>
                                        <p:strVal val="visible"/>
                                      </p:to>
                                    </p:set>
                                    <p:animEffect transition="in" filter="wipe(left)">
                                      <p:cBhvr>
                                        <p:cTn id="36" dur="500"/>
                                        <p:tgtEl>
                                          <p:spTgt spid="5632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762000" y="778332"/>
            <a:ext cx="8382000" cy="838200"/>
          </a:xfrm>
        </p:spPr>
        <p:txBody>
          <a:bodyPr/>
          <a:lstStyle/>
          <a:p>
            <a:pPr>
              <a:defRPr/>
            </a:pPr>
            <a:r>
              <a:rPr lang="en-US" sz="3200" dirty="0">
                <a:latin typeface="+mn-lt"/>
              </a:rPr>
              <a:t>More on Personal Contact - </a:t>
            </a:r>
            <a:r>
              <a:rPr lang="en-US" sz="3200" b="1" dirty="0">
                <a:latin typeface="+mn-lt"/>
              </a:rPr>
              <a:t>Sales</a:t>
            </a:r>
          </a:p>
        </p:txBody>
      </p:sp>
      <p:sp>
        <p:nvSpPr>
          <p:cNvPr id="57347" name="Rectangle 6"/>
          <p:cNvSpPr txBox="1">
            <a:spLocks noChangeArrowheads="1"/>
          </p:cNvSpPr>
          <p:nvPr/>
        </p:nvSpPr>
        <p:spPr bwMode="auto">
          <a:xfrm>
            <a:off x="762000" y="1981200"/>
            <a:ext cx="83820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085850" indent="-228600">
              <a:defRPr>
                <a:solidFill>
                  <a:schemeClr val="tx1"/>
                </a:solidFill>
                <a:latin typeface="Arial" panose="020B0604020202020204" pitchFamily="34" charset="0"/>
                <a:cs typeface="Arial" panose="020B0604020202020204" pitchFamily="34" charset="0"/>
              </a:defRPr>
            </a:lvl3pPr>
            <a:lvl4pPr marL="1428750" indent="-228600">
              <a:defRPr>
                <a:solidFill>
                  <a:schemeClr val="tx1"/>
                </a:solidFill>
                <a:latin typeface="Arial" panose="020B0604020202020204" pitchFamily="34" charset="0"/>
                <a:cs typeface="Arial" panose="020B0604020202020204" pitchFamily="34" charset="0"/>
              </a:defRPr>
            </a:lvl4pPr>
            <a:lvl5pPr marL="1771650" indent="-228600">
              <a:defRPr>
                <a:solidFill>
                  <a:schemeClr val="tx1"/>
                </a:solidFill>
                <a:latin typeface="Arial" panose="020B0604020202020204" pitchFamily="34" charset="0"/>
                <a:cs typeface="Arial" panose="020B0604020202020204" pitchFamily="34" charset="0"/>
              </a:defRPr>
            </a:lvl5pPr>
            <a:lvl6pPr marL="22288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6860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1432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6004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90000"/>
              </a:lnSpc>
            </a:pPr>
            <a:r>
              <a:rPr lang="en-US" altLang="en-US" sz="2800"/>
              <a:t>What are their specific needs?</a:t>
            </a:r>
          </a:p>
          <a:p>
            <a:pPr>
              <a:lnSpc>
                <a:spcPct val="90000"/>
              </a:lnSpc>
            </a:pPr>
            <a:r>
              <a:rPr lang="en-US" altLang="en-US" sz="2800"/>
              <a:t>What needs can we fill?</a:t>
            </a:r>
          </a:p>
          <a:p>
            <a:pPr>
              <a:lnSpc>
                <a:spcPct val="90000"/>
              </a:lnSpc>
            </a:pPr>
            <a:endParaRPr lang="en-US" altLang="en-US" sz="1100"/>
          </a:p>
          <a:p>
            <a:pPr>
              <a:lnSpc>
                <a:spcPct val="90000"/>
              </a:lnSpc>
            </a:pPr>
            <a:r>
              <a:rPr lang="en-US" altLang="en-US" sz="2800"/>
              <a:t>It’s not just about safety</a:t>
            </a:r>
          </a:p>
          <a:p>
            <a:pPr lvl="1">
              <a:lnSpc>
                <a:spcPct val="90000"/>
              </a:lnSpc>
            </a:pPr>
            <a:r>
              <a:rPr lang="en-US" altLang="en-US" sz="2800" b="1" u="sng"/>
              <a:t>Comfortable competence</a:t>
            </a:r>
            <a:r>
              <a:rPr lang="en-US" altLang="en-US" sz="2800"/>
              <a:t> on the water</a:t>
            </a:r>
          </a:p>
          <a:p>
            <a:pPr lvl="1">
              <a:lnSpc>
                <a:spcPct val="90000"/>
              </a:lnSpc>
            </a:pPr>
            <a:r>
              <a:rPr lang="en-US" altLang="en-US" sz="2800"/>
              <a:t>Buying a first boat</a:t>
            </a:r>
          </a:p>
          <a:p>
            <a:pPr lvl="1">
              <a:lnSpc>
                <a:spcPct val="90000"/>
              </a:lnSpc>
            </a:pPr>
            <a:r>
              <a:rPr lang="en-US" altLang="en-US" sz="2800"/>
              <a:t>Boating knowledge for knowledge sake</a:t>
            </a:r>
          </a:p>
          <a:p>
            <a:pPr lvl="1">
              <a:lnSpc>
                <a:spcPct val="90000"/>
              </a:lnSpc>
            </a:pPr>
            <a:r>
              <a:rPr lang="en-US" altLang="en-US" sz="2800"/>
              <a:t>Want to socialize with other boaters</a:t>
            </a:r>
          </a:p>
          <a:p>
            <a:pPr lvl="1">
              <a:lnSpc>
                <a:spcPct val="90000"/>
              </a:lnSpc>
            </a:pPr>
            <a:r>
              <a:rPr lang="en-US" altLang="en-US" sz="2800"/>
              <a:t>Being compliant with state requirements</a:t>
            </a:r>
          </a:p>
          <a:p>
            <a:pPr lvl="1">
              <a:lnSpc>
                <a:spcPct val="90000"/>
              </a:lnSpc>
            </a:pPr>
            <a:r>
              <a:rPr lang="en-US" altLang="en-US" sz="2800"/>
              <a:t>Saving on insurance premiums</a:t>
            </a:r>
          </a:p>
        </p:txBody>
      </p:sp>
    </p:spTree>
    <p:extLst>
      <p:ext uri="{BB962C8B-B14F-4D97-AF65-F5344CB8AC3E}">
        <p14:creationId xmlns:p14="http://schemas.microsoft.com/office/powerpoint/2010/main" val="6889539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57347">
                                            <p:txEl>
                                              <p:pRg st="0" end="0"/>
                                            </p:txEl>
                                          </p:spTgt>
                                        </p:tgtEl>
                                        <p:attrNameLst>
                                          <p:attrName>style.visibility</p:attrName>
                                        </p:attrNameLst>
                                      </p:cBhvr>
                                      <p:to>
                                        <p:strVal val="visible"/>
                                      </p:to>
                                    </p:set>
                                    <p:animEffect transition="in" filter="wipe(left)">
                                      <p:cBhvr>
                                        <p:cTn id="7" dur="500"/>
                                        <p:tgtEl>
                                          <p:spTgt spid="573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57347">
                                            <p:txEl>
                                              <p:pRg st="1" end="1"/>
                                            </p:txEl>
                                          </p:spTgt>
                                        </p:tgtEl>
                                        <p:attrNameLst>
                                          <p:attrName>style.visibility</p:attrName>
                                        </p:attrNameLst>
                                      </p:cBhvr>
                                      <p:to>
                                        <p:strVal val="visible"/>
                                      </p:to>
                                    </p:set>
                                    <p:animEffect transition="in" filter="wipe(left)">
                                      <p:cBhvr>
                                        <p:cTn id="12" dur="500"/>
                                        <p:tgtEl>
                                          <p:spTgt spid="5734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57347">
                                            <p:txEl>
                                              <p:pRg st="3" end="3"/>
                                            </p:txEl>
                                          </p:spTgt>
                                        </p:tgtEl>
                                        <p:attrNameLst>
                                          <p:attrName>style.visibility</p:attrName>
                                        </p:attrNameLst>
                                      </p:cBhvr>
                                      <p:to>
                                        <p:strVal val="visible"/>
                                      </p:to>
                                    </p:set>
                                    <p:animEffect transition="in" filter="wipe(left)">
                                      <p:cBhvr>
                                        <p:cTn id="17" dur="500"/>
                                        <p:tgtEl>
                                          <p:spTgt spid="57347">
                                            <p:txEl>
                                              <p:pRg st="3" end="3"/>
                                            </p:txEl>
                                          </p:spTgt>
                                        </p:tgtEl>
                                      </p:cBhvr>
                                    </p:animEffect>
                                  </p:childTnLst>
                                </p:cTn>
                              </p:par>
                            </p:childTnLst>
                          </p:cTn>
                        </p:par>
                        <p:par>
                          <p:cTn id="18" fill="hold" nodeType="afterGroup">
                            <p:stCondLst>
                              <p:cond delay="500"/>
                            </p:stCondLst>
                            <p:childTnLst>
                              <p:par>
                                <p:cTn id="19" presetID="22" presetClass="entr" presetSubtype="8" fill="hold" nodeType="afterEffect">
                                  <p:stCondLst>
                                    <p:cond delay="0"/>
                                  </p:stCondLst>
                                  <p:childTnLst>
                                    <p:set>
                                      <p:cBhvr>
                                        <p:cTn id="20" dur="1" fill="hold">
                                          <p:stCondLst>
                                            <p:cond delay="0"/>
                                          </p:stCondLst>
                                        </p:cTn>
                                        <p:tgtEl>
                                          <p:spTgt spid="57347">
                                            <p:txEl>
                                              <p:pRg st="4" end="4"/>
                                            </p:txEl>
                                          </p:spTgt>
                                        </p:tgtEl>
                                        <p:attrNameLst>
                                          <p:attrName>style.visibility</p:attrName>
                                        </p:attrNameLst>
                                      </p:cBhvr>
                                      <p:to>
                                        <p:strVal val="visible"/>
                                      </p:to>
                                    </p:set>
                                    <p:animEffect transition="in" filter="wipe(left)">
                                      <p:cBhvr>
                                        <p:cTn id="21" dur="500"/>
                                        <p:tgtEl>
                                          <p:spTgt spid="57347">
                                            <p:txEl>
                                              <p:pRg st="4" end="4"/>
                                            </p:txEl>
                                          </p:spTgt>
                                        </p:tgtEl>
                                      </p:cBhvr>
                                    </p:animEffect>
                                  </p:childTnLst>
                                </p:cTn>
                              </p:par>
                            </p:childTnLst>
                          </p:cTn>
                        </p:par>
                        <p:par>
                          <p:cTn id="22" fill="hold" nodeType="afterGroup">
                            <p:stCondLst>
                              <p:cond delay="1000"/>
                            </p:stCondLst>
                            <p:childTnLst>
                              <p:par>
                                <p:cTn id="23" presetID="22" presetClass="entr" presetSubtype="8" fill="hold" nodeType="afterEffect">
                                  <p:stCondLst>
                                    <p:cond delay="0"/>
                                  </p:stCondLst>
                                  <p:childTnLst>
                                    <p:set>
                                      <p:cBhvr>
                                        <p:cTn id="24" dur="1" fill="hold">
                                          <p:stCondLst>
                                            <p:cond delay="0"/>
                                          </p:stCondLst>
                                        </p:cTn>
                                        <p:tgtEl>
                                          <p:spTgt spid="57347">
                                            <p:txEl>
                                              <p:pRg st="5" end="5"/>
                                            </p:txEl>
                                          </p:spTgt>
                                        </p:tgtEl>
                                        <p:attrNameLst>
                                          <p:attrName>style.visibility</p:attrName>
                                        </p:attrNameLst>
                                      </p:cBhvr>
                                      <p:to>
                                        <p:strVal val="visible"/>
                                      </p:to>
                                    </p:set>
                                    <p:animEffect transition="in" filter="wipe(left)">
                                      <p:cBhvr>
                                        <p:cTn id="25" dur="500"/>
                                        <p:tgtEl>
                                          <p:spTgt spid="57347">
                                            <p:txEl>
                                              <p:pRg st="5" end="5"/>
                                            </p:txEl>
                                          </p:spTgt>
                                        </p:tgtEl>
                                      </p:cBhvr>
                                    </p:animEffect>
                                  </p:childTnLst>
                                </p:cTn>
                              </p:par>
                            </p:childTnLst>
                          </p:cTn>
                        </p:par>
                        <p:par>
                          <p:cTn id="26" fill="hold" nodeType="afterGroup">
                            <p:stCondLst>
                              <p:cond delay="1500"/>
                            </p:stCondLst>
                            <p:childTnLst>
                              <p:par>
                                <p:cTn id="27" presetID="22" presetClass="entr" presetSubtype="8" fill="hold" nodeType="afterEffect">
                                  <p:stCondLst>
                                    <p:cond delay="0"/>
                                  </p:stCondLst>
                                  <p:childTnLst>
                                    <p:set>
                                      <p:cBhvr>
                                        <p:cTn id="28" dur="1" fill="hold">
                                          <p:stCondLst>
                                            <p:cond delay="0"/>
                                          </p:stCondLst>
                                        </p:cTn>
                                        <p:tgtEl>
                                          <p:spTgt spid="57347">
                                            <p:txEl>
                                              <p:pRg st="6" end="6"/>
                                            </p:txEl>
                                          </p:spTgt>
                                        </p:tgtEl>
                                        <p:attrNameLst>
                                          <p:attrName>style.visibility</p:attrName>
                                        </p:attrNameLst>
                                      </p:cBhvr>
                                      <p:to>
                                        <p:strVal val="visible"/>
                                      </p:to>
                                    </p:set>
                                    <p:animEffect transition="in" filter="wipe(left)">
                                      <p:cBhvr>
                                        <p:cTn id="29" dur="500"/>
                                        <p:tgtEl>
                                          <p:spTgt spid="57347">
                                            <p:txEl>
                                              <p:pRg st="6" end="6"/>
                                            </p:txEl>
                                          </p:spTgt>
                                        </p:tgtEl>
                                      </p:cBhvr>
                                    </p:animEffect>
                                  </p:childTnLst>
                                </p:cTn>
                              </p:par>
                            </p:childTnLst>
                          </p:cTn>
                        </p:par>
                        <p:par>
                          <p:cTn id="30" fill="hold" nodeType="afterGroup">
                            <p:stCondLst>
                              <p:cond delay="2000"/>
                            </p:stCondLst>
                            <p:childTnLst>
                              <p:par>
                                <p:cTn id="31" presetID="22" presetClass="entr" presetSubtype="8" fill="hold" nodeType="afterEffect">
                                  <p:stCondLst>
                                    <p:cond delay="0"/>
                                  </p:stCondLst>
                                  <p:childTnLst>
                                    <p:set>
                                      <p:cBhvr>
                                        <p:cTn id="32" dur="1" fill="hold">
                                          <p:stCondLst>
                                            <p:cond delay="0"/>
                                          </p:stCondLst>
                                        </p:cTn>
                                        <p:tgtEl>
                                          <p:spTgt spid="57347">
                                            <p:txEl>
                                              <p:pRg st="7" end="7"/>
                                            </p:txEl>
                                          </p:spTgt>
                                        </p:tgtEl>
                                        <p:attrNameLst>
                                          <p:attrName>style.visibility</p:attrName>
                                        </p:attrNameLst>
                                      </p:cBhvr>
                                      <p:to>
                                        <p:strVal val="visible"/>
                                      </p:to>
                                    </p:set>
                                    <p:animEffect transition="in" filter="wipe(left)">
                                      <p:cBhvr>
                                        <p:cTn id="33" dur="500"/>
                                        <p:tgtEl>
                                          <p:spTgt spid="57347">
                                            <p:txEl>
                                              <p:pRg st="7" end="7"/>
                                            </p:txEl>
                                          </p:spTgt>
                                        </p:tgtEl>
                                      </p:cBhvr>
                                    </p:animEffect>
                                  </p:childTnLst>
                                </p:cTn>
                              </p:par>
                            </p:childTnLst>
                          </p:cTn>
                        </p:par>
                        <p:par>
                          <p:cTn id="34" fill="hold" nodeType="afterGroup">
                            <p:stCondLst>
                              <p:cond delay="2500"/>
                            </p:stCondLst>
                            <p:childTnLst>
                              <p:par>
                                <p:cTn id="35" presetID="22" presetClass="entr" presetSubtype="8" fill="hold" nodeType="afterEffect">
                                  <p:stCondLst>
                                    <p:cond delay="0"/>
                                  </p:stCondLst>
                                  <p:childTnLst>
                                    <p:set>
                                      <p:cBhvr>
                                        <p:cTn id="36" dur="1" fill="hold">
                                          <p:stCondLst>
                                            <p:cond delay="0"/>
                                          </p:stCondLst>
                                        </p:cTn>
                                        <p:tgtEl>
                                          <p:spTgt spid="57347">
                                            <p:txEl>
                                              <p:pRg st="8" end="8"/>
                                            </p:txEl>
                                          </p:spTgt>
                                        </p:tgtEl>
                                        <p:attrNameLst>
                                          <p:attrName>style.visibility</p:attrName>
                                        </p:attrNameLst>
                                      </p:cBhvr>
                                      <p:to>
                                        <p:strVal val="visible"/>
                                      </p:to>
                                    </p:set>
                                    <p:animEffect transition="in" filter="wipe(left)">
                                      <p:cBhvr>
                                        <p:cTn id="37" dur="500"/>
                                        <p:tgtEl>
                                          <p:spTgt spid="57347">
                                            <p:txEl>
                                              <p:pRg st="8" end="8"/>
                                            </p:txEl>
                                          </p:spTgt>
                                        </p:tgtEl>
                                      </p:cBhvr>
                                    </p:animEffect>
                                  </p:childTnLst>
                                </p:cTn>
                              </p:par>
                            </p:childTnLst>
                          </p:cTn>
                        </p:par>
                        <p:par>
                          <p:cTn id="38" fill="hold" nodeType="afterGroup">
                            <p:stCondLst>
                              <p:cond delay="3000"/>
                            </p:stCondLst>
                            <p:childTnLst>
                              <p:par>
                                <p:cTn id="39" presetID="22" presetClass="entr" presetSubtype="8" fill="hold" nodeType="afterEffect">
                                  <p:stCondLst>
                                    <p:cond delay="0"/>
                                  </p:stCondLst>
                                  <p:childTnLst>
                                    <p:set>
                                      <p:cBhvr>
                                        <p:cTn id="40" dur="1" fill="hold">
                                          <p:stCondLst>
                                            <p:cond delay="0"/>
                                          </p:stCondLst>
                                        </p:cTn>
                                        <p:tgtEl>
                                          <p:spTgt spid="57347">
                                            <p:txEl>
                                              <p:pRg st="9" end="9"/>
                                            </p:txEl>
                                          </p:spTgt>
                                        </p:tgtEl>
                                        <p:attrNameLst>
                                          <p:attrName>style.visibility</p:attrName>
                                        </p:attrNameLst>
                                      </p:cBhvr>
                                      <p:to>
                                        <p:strVal val="visible"/>
                                      </p:to>
                                    </p:set>
                                    <p:animEffect transition="in" filter="wipe(left)">
                                      <p:cBhvr>
                                        <p:cTn id="41" dur="500"/>
                                        <p:tgtEl>
                                          <p:spTgt spid="5734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762000" y="1170216"/>
            <a:ext cx="8382000" cy="838200"/>
          </a:xfrm>
        </p:spPr>
        <p:txBody>
          <a:bodyPr/>
          <a:lstStyle/>
          <a:p>
            <a:pPr>
              <a:defRPr/>
            </a:pPr>
            <a:r>
              <a:rPr lang="en-US" sz="3200" dirty="0">
                <a:latin typeface="+mn-lt"/>
              </a:rPr>
              <a:t>More on Personal Contact - </a:t>
            </a:r>
            <a:r>
              <a:rPr lang="en-US" sz="3200" b="1" dirty="0">
                <a:latin typeface="+mn-lt"/>
              </a:rPr>
              <a:t>Sales</a:t>
            </a:r>
          </a:p>
        </p:txBody>
      </p:sp>
      <p:sp>
        <p:nvSpPr>
          <p:cNvPr id="58371" name="Rectangle 6"/>
          <p:cNvSpPr txBox="1">
            <a:spLocks noChangeArrowheads="1"/>
          </p:cNvSpPr>
          <p:nvPr/>
        </p:nvSpPr>
        <p:spPr bwMode="auto">
          <a:xfrm>
            <a:off x="757238" y="1779816"/>
            <a:ext cx="8234362"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085850" indent="-228600">
              <a:defRPr>
                <a:solidFill>
                  <a:schemeClr val="tx1"/>
                </a:solidFill>
                <a:latin typeface="Arial" panose="020B0604020202020204" pitchFamily="34" charset="0"/>
                <a:cs typeface="Arial" panose="020B0604020202020204" pitchFamily="34" charset="0"/>
              </a:defRPr>
            </a:lvl3pPr>
            <a:lvl4pPr marL="1428750" indent="-228600">
              <a:defRPr>
                <a:solidFill>
                  <a:schemeClr val="tx1"/>
                </a:solidFill>
                <a:latin typeface="Arial" panose="020B0604020202020204" pitchFamily="34" charset="0"/>
                <a:cs typeface="Arial" panose="020B0604020202020204" pitchFamily="34" charset="0"/>
              </a:defRPr>
            </a:lvl4pPr>
            <a:lvl5pPr marL="1771650" indent="-228600">
              <a:defRPr>
                <a:solidFill>
                  <a:schemeClr val="tx1"/>
                </a:solidFill>
                <a:latin typeface="Arial" panose="020B0604020202020204" pitchFamily="34" charset="0"/>
                <a:cs typeface="Arial" panose="020B0604020202020204" pitchFamily="34" charset="0"/>
              </a:defRPr>
            </a:lvl5pPr>
            <a:lvl6pPr marL="22288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6860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1432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6004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altLang="en-US" sz="2800" b="1" dirty="0"/>
              <a:t>Respond to THEIR needs</a:t>
            </a:r>
          </a:p>
          <a:p>
            <a:pPr>
              <a:defRPr/>
            </a:pPr>
            <a:r>
              <a:rPr lang="en-US" altLang="en-US" sz="2800" dirty="0"/>
              <a:t>Feedback your understanding. Provide explanation, information, and examples of how we can meet the needs just identified.</a:t>
            </a:r>
          </a:p>
          <a:p>
            <a:pPr>
              <a:defRPr/>
            </a:pPr>
            <a:endParaRPr lang="en-US" altLang="en-US" sz="1100" dirty="0"/>
          </a:p>
          <a:p>
            <a:pPr>
              <a:defRPr/>
            </a:pPr>
            <a:r>
              <a:rPr lang="en-US" altLang="en-US" sz="2800" dirty="0"/>
              <a:t>Ask for their general reaction &amp; invite them to take the next step.</a:t>
            </a:r>
            <a:r>
              <a:rPr lang="en-US" altLang="en-US" sz="2800" dirty="0">
                <a:latin typeface="+mn-lt"/>
              </a:rPr>
              <a:t> </a:t>
            </a:r>
            <a:r>
              <a:rPr lang="en-US" altLang="en-US" sz="2800" dirty="0">
                <a:latin typeface="Arial Narrow" panose="020B0606020202030204" pitchFamily="34" charset="0"/>
              </a:rPr>
              <a:t>(course, meeting, etc.)</a:t>
            </a:r>
          </a:p>
          <a:p>
            <a:pPr>
              <a:defRPr/>
            </a:pPr>
            <a:endParaRPr lang="en-US" altLang="en-US" sz="1100" dirty="0">
              <a:latin typeface="Arial Narrow" panose="020B0606020202030204" pitchFamily="34" charset="0"/>
            </a:endParaRPr>
          </a:p>
          <a:p>
            <a:pPr>
              <a:defRPr/>
            </a:pPr>
            <a:r>
              <a:rPr lang="en-US" altLang="en-US" sz="2800" dirty="0"/>
              <a:t>Do NOT leave it with “look at our website”</a:t>
            </a:r>
          </a:p>
          <a:p>
            <a:pPr>
              <a:defRPr/>
            </a:pPr>
            <a:r>
              <a:rPr lang="en-US" altLang="en-US" sz="2800" dirty="0"/>
              <a:t>or expect them to call on their own.</a:t>
            </a:r>
          </a:p>
        </p:txBody>
      </p:sp>
    </p:spTree>
    <p:extLst>
      <p:ext uri="{BB962C8B-B14F-4D97-AF65-F5344CB8AC3E}">
        <p14:creationId xmlns:p14="http://schemas.microsoft.com/office/powerpoint/2010/main" val="31079889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iterate type="lt">
                                    <p:tmPct val="10000"/>
                                  </p:iterate>
                                  <p:childTnLst>
                                    <p:set>
                                      <p:cBhvr>
                                        <p:cTn id="6" dur="1" fill="hold">
                                          <p:stCondLst>
                                            <p:cond delay="0"/>
                                          </p:stCondLst>
                                        </p:cTn>
                                        <p:tgtEl>
                                          <p:spTgt spid="58371">
                                            <p:txEl>
                                              <p:pRg st="0" end="0"/>
                                            </p:txEl>
                                          </p:spTgt>
                                        </p:tgtEl>
                                        <p:attrNameLst>
                                          <p:attrName>style.visibility</p:attrName>
                                        </p:attrNameLst>
                                      </p:cBhvr>
                                      <p:to>
                                        <p:strVal val="visible"/>
                                      </p:to>
                                    </p:set>
                                    <p:anim calcmode="lin" valueType="num">
                                      <p:cBhvr>
                                        <p:cTn id="7" dur="500" fill="hold"/>
                                        <p:tgtEl>
                                          <p:spTgt spid="5837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837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8371">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8" fill="hold" nodeType="clickEffect">
                                  <p:stCondLst>
                                    <p:cond delay="0"/>
                                  </p:stCondLst>
                                  <p:childTnLst>
                                    <p:set>
                                      <p:cBhvr>
                                        <p:cTn id="13" dur="1" fill="hold">
                                          <p:stCondLst>
                                            <p:cond delay="0"/>
                                          </p:stCondLst>
                                        </p:cTn>
                                        <p:tgtEl>
                                          <p:spTgt spid="58371">
                                            <p:txEl>
                                              <p:pRg st="1" end="1"/>
                                            </p:txEl>
                                          </p:spTgt>
                                        </p:tgtEl>
                                        <p:attrNameLst>
                                          <p:attrName>style.visibility</p:attrName>
                                        </p:attrNameLst>
                                      </p:cBhvr>
                                      <p:to>
                                        <p:strVal val="visible"/>
                                      </p:to>
                                    </p:set>
                                    <p:animEffect transition="in" filter="wipe(left)">
                                      <p:cBhvr>
                                        <p:cTn id="14" dur="500"/>
                                        <p:tgtEl>
                                          <p:spTgt spid="58371">
                                            <p:txEl>
                                              <p:pRg st="1" end="1"/>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nodeType="clickEffect">
                                  <p:stCondLst>
                                    <p:cond delay="0"/>
                                  </p:stCondLst>
                                  <p:childTnLst>
                                    <p:set>
                                      <p:cBhvr>
                                        <p:cTn id="18" dur="1" fill="hold">
                                          <p:stCondLst>
                                            <p:cond delay="0"/>
                                          </p:stCondLst>
                                        </p:cTn>
                                        <p:tgtEl>
                                          <p:spTgt spid="58371">
                                            <p:txEl>
                                              <p:pRg st="3" end="3"/>
                                            </p:txEl>
                                          </p:spTgt>
                                        </p:tgtEl>
                                        <p:attrNameLst>
                                          <p:attrName>style.visibility</p:attrName>
                                        </p:attrNameLst>
                                      </p:cBhvr>
                                      <p:to>
                                        <p:strVal val="visible"/>
                                      </p:to>
                                    </p:set>
                                    <p:animEffect transition="in" filter="wipe(left)">
                                      <p:cBhvr>
                                        <p:cTn id="19" dur="500"/>
                                        <p:tgtEl>
                                          <p:spTgt spid="58371">
                                            <p:txEl>
                                              <p:pRg st="3" end="3"/>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nodeType="clickEffect">
                                  <p:stCondLst>
                                    <p:cond delay="0"/>
                                  </p:stCondLst>
                                  <p:childTnLst>
                                    <p:set>
                                      <p:cBhvr>
                                        <p:cTn id="23" dur="1" fill="hold">
                                          <p:stCondLst>
                                            <p:cond delay="0"/>
                                          </p:stCondLst>
                                        </p:cTn>
                                        <p:tgtEl>
                                          <p:spTgt spid="58371">
                                            <p:txEl>
                                              <p:pRg st="5" end="5"/>
                                            </p:txEl>
                                          </p:spTgt>
                                        </p:tgtEl>
                                        <p:attrNameLst>
                                          <p:attrName>style.visibility</p:attrName>
                                        </p:attrNameLst>
                                      </p:cBhvr>
                                      <p:to>
                                        <p:strVal val="visible"/>
                                      </p:to>
                                    </p:set>
                                    <p:animEffect transition="in" filter="wipe(left)">
                                      <p:cBhvr>
                                        <p:cTn id="24" dur="500"/>
                                        <p:tgtEl>
                                          <p:spTgt spid="58371">
                                            <p:txEl>
                                              <p:pRg st="5" end="5"/>
                                            </p:txEl>
                                          </p:spTgt>
                                        </p:tgtEl>
                                      </p:cBhvr>
                                    </p:animEffect>
                                  </p:childTnLst>
                                </p:cTn>
                              </p:par>
                              <p:par>
                                <p:cTn id="25" presetID="22" presetClass="entr" presetSubtype="8" fill="hold" nodeType="withEffect">
                                  <p:stCondLst>
                                    <p:cond delay="0"/>
                                  </p:stCondLst>
                                  <p:childTnLst>
                                    <p:set>
                                      <p:cBhvr>
                                        <p:cTn id="26" dur="1" fill="hold">
                                          <p:stCondLst>
                                            <p:cond delay="0"/>
                                          </p:stCondLst>
                                        </p:cTn>
                                        <p:tgtEl>
                                          <p:spTgt spid="58371">
                                            <p:txEl>
                                              <p:pRg st="6" end="6"/>
                                            </p:txEl>
                                          </p:spTgt>
                                        </p:tgtEl>
                                        <p:attrNameLst>
                                          <p:attrName>style.visibility</p:attrName>
                                        </p:attrNameLst>
                                      </p:cBhvr>
                                      <p:to>
                                        <p:strVal val="visible"/>
                                      </p:to>
                                    </p:set>
                                    <p:animEffect transition="in" filter="wipe(left)">
                                      <p:cBhvr>
                                        <p:cTn id="27" dur="500"/>
                                        <p:tgtEl>
                                          <p:spTgt spid="5837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762000" y="459922"/>
            <a:ext cx="8382000" cy="838200"/>
          </a:xfrm>
        </p:spPr>
        <p:txBody>
          <a:bodyPr/>
          <a:lstStyle/>
          <a:p>
            <a:pPr>
              <a:defRPr/>
            </a:pPr>
            <a:r>
              <a:rPr lang="en-US" sz="3200" dirty="0">
                <a:latin typeface="+mn-lt"/>
              </a:rPr>
              <a:t>More on Personal Contact - </a:t>
            </a:r>
            <a:r>
              <a:rPr lang="en-US" sz="3200" b="1" dirty="0">
                <a:latin typeface="+mn-lt"/>
              </a:rPr>
              <a:t>Sales</a:t>
            </a:r>
          </a:p>
        </p:txBody>
      </p:sp>
      <p:sp>
        <p:nvSpPr>
          <p:cNvPr id="59395" name="Rectangle 6"/>
          <p:cNvSpPr txBox="1">
            <a:spLocks noChangeArrowheads="1"/>
          </p:cNvSpPr>
          <p:nvPr/>
        </p:nvSpPr>
        <p:spPr bwMode="auto">
          <a:xfrm>
            <a:off x="757238" y="1069522"/>
            <a:ext cx="838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085850" indent="-228600">
              <a:defRPr>
                <a:solidFill>
                  <a:schemeClr val="tx1"/>
                </a:solidFill>
                <a:latin typeface="Arial" panose="020B0604020202020204" pitchFamily="34" charset="0"/>
                <a:cs typeface="Arial" panose="020B0604020202020204" pitchFamily="34" charset="0"/>
              </a:defRPr>
            </a:lvl3pPr>
            <a:lvl4pPr marL="1428750" indent="-228600">
              <a:defRPr>
                <a:solidFill>
                  <a:schemeClr val="tx1"/>
                </a:solidFill>
                <a:latin typeface="Arial" panose="020B0604020202020204" pitchFamily="34" charset="0"/>
                <a:cs typeface="Arial" panose="020B0604020202020204" pitchFamily="34" charset="0"/>
              </a:defRPr>
            </a:lvl4pPr>
            <a:lvl5pPr marL="1771650" indent="-228600">
              <a:defRPr>
                <a:solidFill>
                  <a:schemeClr val="tx1"/>
                </a:solidFill>
                <a:latin typeface="Arial" panose="020B0604020202020204" pitchFamily="34" charset="0"/>
                <a:cs typeface="Arial" panose="020B0604020202020204" pitchFamily="34" charset="0"/>
              </a:defRPr>
            </a:lvl5pPr>
            <a:lvl6pPr marL="22288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6860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1432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6004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200"/>
              <a:t>Get their contact information and follow up.</a:t>
            </a:r>
          </a:p>
        </p:txBody>
      </p:sp>
      <p:pic>
        <p:nvPicPr>
          <p:cNvPr id="5939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679122"/>
            <a:ext cx="4829175"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51360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59395">
                                            <p:txEl>
                                              <p:pRg st="0" end="0"/>
                                            </p:txEl>
                                          </p:spTgt>
                                        </p:tgtEl>
                                        <p:attrNameLst>
                                          <p:attrName>style.visibility</p:attrName>
                                        </p:attrNameLst>
                                      </p:cBhvr>
                                      <p:to>
                                        <p:strVal val="visible"/>
                                      </p:to>
                                    </p:set>
                                    <p:animEffect transition="in" filter="wipe(left)">
                                      <p:cBhvr>
                                        <p:cTn id="7" dur="500"/>
                                        <p:tgtEl>
                                          <p:spTgt spid="59395">
                                            <p:txEl>
                                              <p:pRg st="0" end="0"/>
                                            </p:txEl>
                                          </p:spTgt>
                                        </p:tgtEl>
                                      </p:cBhvr>
                                    </p:animEffect>
                                  </p:childTnLst>
                                </p:cTn>
                              </p:par>
                            </p:childTnLst>
                          </p:cTn>
                        </p:par>
                        <p:par>
                          <p:cTn id="8" fill="hold" nodeType="afterGroup">
                            <p:stCondLst>
                              <p:cond delay="500"/>
                            </p:stCondLst>
                            <p:childTnLst>
                              <p:par>
                                <p:cTn id="9" presetID="53" presetClass="entr" presetSubtype="16" fill="hold" nodeType="afterEffect">
                                  <p:stCondLst>
                                    <p:cond delay="0"/>
                                  </p:stCondLst>
                                  <p:childTnLst>
                                    <p:set>
                                      <p:cBhvr>
                                        <p:cTn id="10" dur="1" fill="hold">
                                          <p:stCondLst>
                                            <p:cond delay="0"/>
                                          </p:stCondLst>
                                        </p:cTn>
                                        <p:tgtEl>
                                          <p:spTgt spid="59396"/>
                                        </p:tgtEl>
                                        <p:attrNameLst>
                                          <p:attrName>style.visibility</p:attrName>
                                        </p:attrNameLst>
                                      </p:cBhvr>
                                      <p:to>
                                        <p:strVal val="visible"/>
                                      </p:to>
                                    </p:set>
                                    <p:anim calcmode="lin" valueType="num">
                                      <p:cBhvr>
                                        <p:cTn id="11" dur="500" fill="hold"/>
                                        <p:tgtEl>
                                          <p:spTgt spid="59396"/>
                                        </p:tgtEl>
                                        <p:attrNameLst>
                                          <p:attrName>ppt_w</p:attrName>
                                        </p:attrNameLst>
                                      </p:cBhvr>
                                      <p:tavLst>
                                        <p:tav tm="0">
                                          <p:val>
                                            <p:fltVal val="0"/>
                                          </p:val>
                                        </p:tav>
                                        <p:tav tm="100000">
                                          <p:val>
                                            <p:strVal val="#ppt_w"/>
                                          </p:val>
                                        </p:tav>
                                      </p:tavLst>
                                    </p:anim>
                                    <p:anim calcmode="lin" valueType="num">
                                      <p:cBhvr>
                                        <p:cTn id="12" dur="500" fill="hold"/>
                                        <p:tgtEl>
                                          <p:spTgt spid="59396"/>
                                        </p:tgtEl>
                                        <p:attrNameLst>
                                          <p:attrName>ppt_h</p:attrName>
                                        </p:attrNameLst>
                                      </p:cBhvr>
                                      <p:tavLst>
                                        <p:tav tm="0">
                                          <p:val>
                                            <p:fltVal val="0"/>
                                          </p:val>
                                        </p:tav>
                                        <p:tav tm="100000">
                                          <p:val>
                                            <p:strVal val="#ppt_h"/>
                                          </p:val>
                                        </p:tav>
                                      </p:tavLst>
                                    </p:anim>
                                    <p:animEffect transition="in" filter="fade">
                                      <p:cBhvr>
                                        <p:cTn id="13" dur="500"/>
                                        <p:tgtEl>
                                          <p:spTgt spid="593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762000" y="533402"/>
            <a:ext cx="8382000" cy="838200"/>
          </a:xfrm>
        </p:spPr>
        <p:txBody>
          <a:bodyPr/>
          <a:lstStyle/>
          <a:p>
            <a:pPr>
              <a:defRPr/>
            </a:pPr>
            <a:r>
              <a:rPr lang="en-US" sz="3200" dirty="0">
                <a:latin typeface="+mn-lt"/>
              </a:rPr>
              <a:t>Partnerships, Public Events</a:t>
            </a:r>
            <a:br>
              <a:rPr lang="en-US" sz="3200" dirty="0">
                <a:latin typeface="+mn-lt"/>
              </a:rPr>
            </a:br>
            <a:r>
              <a:rPr lang="en-US" sz="2400" dirty="0">
                <a:latin typeface="+mn-lt"/>
              </a:rPr>
              <a:t>(More PR and more ways to generate Personal Contact)</a:t>
            </a:r>
          </a:p>
        </p:txBody>
      </p:sp>
      <p:sp>
        <p:nvSpPr>
          <p:cNvPr id="60419" name="Rectangle 6"/>
          <p:cNvSpPr txBox="1">
            <a:spLocks noChangeArrowheads="1"/>
          </p:cNvSpPr>
          <p:nvPr/>
        </p:nvSpPr>
        <p:spPr bwMode="auto">
          <a:xfrm>
            <a:off x="762000" y="1443040"/>
            <a:ext cx="8305800" cy="290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085850" indent="-228600">
              <a:defRPr>
                <a:solidFill>
                  <a:schemeClr val="tx1"/>
                </a:solidFill>
                <a:latin typeface="Arial" panose="020B0604020202020204" pitchFamily="34" charset="0"/>
                <a:cs typeface="Arial" panose="020B0604020202020204" pitchFamily="34" charset="0"/>
              </a:defRPr>
            </a:lvl3pPr>
            <a:lvl4pPr marL="1428750" indent="-228600">
              <a:defRPr>
                <a:solidFill>
                  <a:schemeClr val="tx1"/>
                </a:solidFill>
                <a:latin typeface="Arial" panose="020B0604020202020204" pitchFamily="34" charset="0"/>
                <a:cs typeface="Arial" panose="020B0604020202020204" pitchFamily="34" charset="0"/>
              </a:defRPr>
            </a:lvl4pPr>
            <a:lvl5pPr marL="1771650" indent="-228600">
              <a:defRPr>
                <a:solidFill>
                  <a:schemeClr val="tx1"/>
                </a:solidFill>
                <a:latin typeface="Arial" panose="020B0604020202020204" pitchFamily="34" charset="0"/>
                <a:cs typeface="Arial" panose="020B0604020202020204" pitchFamily="34" charset="0"/>
              </a:defRPr>
            </a:lvl5pPr>
            <a:lvl6pPr marL="22288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6860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1432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6004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200"/>
              <a:t>Partner with other boating organizations,</a:t>
            </a:r>
          </a:p>
          <a:p>
            <a:pPr algn="ctr" eaLnBrk="1" hangingPunct="1"/>
            <a:r>
              <a:rPr lang="en-US" altLang="en-US" sz="3200"/>
              <a:t>or community organizations and volunteer</a:t>
            </a:r>
          </a:p>
          <a:p>
            <a:pPr algn="ctr" eaLnBrk="1" hangingPunct="1"/>
            <a:r>
              <a:rPr lang="en-US" altLang="en-US" sz="3200"/>
              <a:t>to staff community events. </a:t>
            </a:r>
          </a:p>
          <a:p>
            <a:pPr algn="ctr" eaLnBrk="1" hangingPunct="1"/>
            <a:r>
              <a:rPr lang="en-US" altLang="en-US" sz="3200"/>
              <a:t>        Not direct sales, but everyone you</a:t>
            </a:r>
          </a:p>
          <a:p>
            <a:pPr algn="ctr" eaLnBrk="1" hangingPunct="1"/>
            <a:r>
              <a:rPr lang="en-US" altLang="en-US" sz="3200"/>
              <a:t>        encounter is a sales opportunity.</a:t>
            </a:r>
          </a:p>
        </p:txBody>
      </p:sp>
      <p:pic>
        <p:nvPicPr>
          <p:cNvPr id="60420" name="Picture 1"/>
          <p:cNvPicPr>
            <a:picLocks noChangeAspect="1"/>
          </p:cNvPicPr>
          <p:nvPr/>
        </p:nvPicPr>
        <p:blipFill>
          <a:blip r:embed="rId2">
            <a:extLst>
              <a:ext uri="{28A0092B-C50C-407E-A947-70E740481C1C}">
                <a14:useLocalDpi xmlns:a14="http://schemas.microsoft.com/office/drawing/2010/main" val="0"/>
              </a:ext>
            </a:extLst>
          </a:blip>
          <a:srcRect l="7175" t="5176" r="27792" b="13797"/>
          <a:stretch>
            <a:fillRect/>
          </a:stretch>
        </p:blipFill>
        <p:spPr bwMode="auto">
          <a:xfrm>
            <a:off x="0" y="3581402"/>
            <a:ext cx="1981200" cy="227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3"/>
          <p:cNvPicPr>
            <a:picLocks noChangeAspect="1"/>
          </p:cNvPicPr>
          <p:nvPr/>
        </p:nvPicPr>
        <p:blipFill>
          <a:blip r:embed="rId3">
            <a:extLst>
              <a:ext uri="{28A0092B-C50C-407E-A947-70E740481C1C}">
                <a14:useLocalDpi xmlns:a14="http://schemas.microsoft.com/office/drawing/2010/main" val="0"/>
              </a:ext>
            </a:extLst>
          </a:blip>
          <a:srcRect r="13336" b="58916"/>
          <a:stretch>
            <a:fillRect/>
          </a:stretch>
        </p:blipFill>
        <p:spPr bwMode="auto">
          <a:xfrm>
            <a:off x="1978025" y="3900490"/>
            <a:ext cx="7165975" cy="158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04323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0419">
                                            <p:txEl>
                                              <p:pRg st="0" end="0"/>
                                            </p:txEl>
                                          </p:spTgt>
                                        </p:tgtEl>
                                        <p:attrNameLst>
                                          <p:attrName>style.visibility</p:attrName>
                                        </p:attrNameLst>
                                      </p:cBhvr>
                                      <p:to>
                                        <p:strVal val="visible"/>
                                      </p:to>
                                    </p:set>
                                    <p:animEffect transition="in" filter="wipe(left)">
                                      <p:cBhvr>
                                        <p:cTn id="7" dur="500"/>
                                        <p:tgtEl>
                                          <p:spTgt spid="60419">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60419">
                                            <p:txEl>
                                              <p:pRg st="1" end="1"/>
                                            </p:txEl>
                                          </p:spTgt>
                                        </p:tgtEl>
                                        <p:attrNameLst>
                                          <p:attrName>style.visibility</p:attrName>
                                        </p:attrNameLst>
                                      </p:cBhvr>
                                      <p:to>
                                        <p:strVal val="visible"/>
                                      </p:to>
                                    </p:set>
                                    <p:animEffect transition="in" filter="wipe(left)">
                                      <p:cBhvr>
                                        <p:cTn id="10" dur="500"/>
                                        <p:tgtEl>
                                          <p:spTgt spid="60419">
                                            <p:txEl>
                                              <p:pRg st="1" end="1"/>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60419">
                                            <p:txEl>
                                              <p:pRg st="2" end="2"/>
                                            </p:txEl>
                                          </p:spTgt>
                                        </p:tgtEl>
                                        <p:attrNameLst>
                                          <p:attrName>style.visibility</p:attrName>
                                        </p:attrNameLst>
                                      </p:cBhvr>
                                      <p:to>
                                        <p:strVal val="visible"/>
                                      </p:to>
                                    </p:set>
                                    <p:animEffect transition="in" filter="wipe(left)">
                                      <p:cBhvr>
                                        <p:cTn id="13" dur="500"/>
                                        <p:tgtEl>
                                          <p:spTgt spid="60419">
                                            <p:txEl>
                                              <p:pRg st="2" end="2"/>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nodeType="clickEffect">
                                  <p:stCondLst>
                                    <p:cond delay="0"/>
                                  </p:stCondLst>
                                  <p:childTnLst>
                                    <p:set>
                                      <p:cBhvr>
                                        <p:cTn id="17" dur="1" fill="hold">
                                          <p:stCondLst>
                                            <p:cond delay="0"/>
                                          </p:stCondLst>
                                        </p:cTn>
                                        <p:tgtEl>
                                          <p:spTgt spid="60419">
                                            <p:txEl>
                                              <p:pRg st="3" end="3"/>
                                            </p:txEl>
                                          </p:spTgt>
                                        </p:tgtEl>
                                        <p:attrNameLst>
                                          <p:attrName>style.visibility</p:attrName>
                                        </p:attrNameLst>
                                      </p:cBhvr>
                                      <p:to>
                                        <p:strVal val="visible"/>
                                      </p:to>
                                    </p:set>
                                    <p:animEffect transition="in" filter="wipe(left)">
                                      <p:cBhvr>
                                        <p:cTn id="18" dur="500"/>
                                        <p:tgtEl>
                                          <p:spTgt spid="60419">
                                            <p:txEl>
                                              <p:pRg st="3" end="3"/>
                                            </p:txEl>
                                          </p:spTgt>
                                        </p:tgtEl>
                                      </p:cBhvr>
                                    </p:animEffect>
                                  </p:childTnLst>
                                </p:cTn>
                              </p:par>
                              <p:par>
                                <p:cTn id="19" presetID="22" presetClass="entr" presetSubtype="8" fill="hold" nodeType="withEffect">
                                  <p:stCondLst>
                                    <p:cond delay="0"/>
                                  </p:stCondLst>
                                  <p:childTnLst>
                                    <p:set>
                                      <p:cBhvr>
                                        <p:cTn id="20" dur="1" fill="hold">
                                          <p:stCondLst>
                                            <p:cond delay="0"/>
                                          </p:stCondLst>
                                        </p:cTn>
                                        <p:tgtEl>
                                          <p:spTgt spid="60419">
                                            <p:txEl>
                                              <p:pRg st="4" end="4"/>
                                            </p:txEl>
                                          </p:spTgt>
                                        </p:tgtEl>
                                        <p:attrNameLst>
                                          <p:attrName>style.visibility</p:attrName>
                                        </p:attrNameLst>
                                      </p:cBhvr>
                                      <p:to>
                                        <p:strVal val="visible"/>
                                      </p:to>
                                    </p:set>
                                    <p:animEffect transition="in" filter="wipe(left)">
                                      <p:cBhvr>
                                        <p:cTn id="21" dur="500"/>
                                        <p:tgtEl>
                                          <p:spTgt spid="604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762000" y="1219200"/>
            <a:ext cx="8382000" cy="838200"/>
          </a:xfrm>
        </p:spPr>
        <p:txBody>
          <a:bodyPr/>
          <a:lstStyle/>
          <a:p>
            <a:pPr>
              <a:defRPr/>
            </a:pPr>
            <a:r>
              <a:rPr lang="en-US" sz="3200" dirty="0">
                <a:latin typeface="+mn-lt"/>
              </a:rPr>
              <a:t>Distribution </a:t>
            </a:r>
            <a:r>
              <a:rPr lang="en-US" sz="3200" b="1" dirty="0">
                <a:latin typeface="+mn-lt"/>
              </a:rPr>
              <a:t>LABOR</a:t>
            </a:r>
          </a:p>
        </p:txBody>
      </p:sp>
      <p:sp>
        <p:nvSpPr>
          <p:cNvPr id="61443" name="Rectangle 6"/>
          <p:cNvSpPr txBox="1">
            <a:spLocks noChangeArrowheads="1"/>
          </p:cNvSpPr>
          <p:nvPr/>
        </p:nvSpPr>
        <p:spPr bwMode="auto">
          <a:xfrm>
            <a:off x="762000" y="2052638"/>
            <a:ext cx="8305800" cy="404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085850" indent="-228600">
              <a:defRPr>
                <a:solidFill>
                  <a:schemeClr val="tx1"/>
                </a:solidFill>
                <a:latin typeface="Arial" panose="020B0604020202020204" pitchFamily="34" charset="0"/>
                <a:cs typeface="Arial" panose="020B0604020202020204" pitchFamily="34" charset="0"/>
              </a:defRPr>
            </a:lvl3pPr>
            <a:lvl4pPr marL="1428750" indent="-228600">
              <a:defRPr>
                <a:solidFill>
                  <a:schemeClr val="tx1"/>
                </a:solidFill>
                <a:latin typeface="Arial" panose="020B0604020202020204" pitchFamily="34" charset="0"/>
                <a:cs typeface="Arial" panose="020B0604020202020204" pitchFamily="34" charset="0"/>
              </a:defRPr>
            </a:lvl4pPr>
            <a:lvl5pPr marL="1771650" indent="-228600">
              <a:defRPr>
                <a:solidFill>
                  <a:schemeClr val="tx1"/>
                </a:solidFill>
                <a:latin typeface="Arial" panose="020B0604020202020204" pitchFamily="34" charset="0"/>
                <a:cs typeface="Arial" panose="020B0604020202020204" pitchFamily="34" charset="0"/>
              </a:defRPr>
            </a:lvl5pPr>
            <a:lvl6pPr marL="22288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6860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1432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60045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200"/>
              <a:t>Volunteers, Paid Help, and/or Donated Time</a:t>
            </a:r>
          </a:p>
          <a:p>
            <a:pPr algn="ctr" eaLnBrk="1" hangingPunct="1"/>
            <a:r>
              <a:rPr lang="en-US" altLang="en-US" sz="3200"/>
              <a:t>is required to distribute flyers, put up posters, staff events, build relationships, teach classes, do demonstrations, send out press, update web sites, keep social media active, make phone calls and much, much more.</a:t>
            </a:r>
          </a:p>
          <a:p>
            <a:pPr algn="ctr" eaLnBrk="1" hangingPunct="1"/>
            <a:endParaRPr lang="en-US" altLang="en-US" sz="1200"/>
          </a:p>
          <a:p>
            <a:pPr algn="ctr" eaLnBrk="1" hangingPunct="1"/>
            <a:r>
              <a:rPr lang="en-US" altLang="en-US" sz="3200"/>
              <a:t>You may need all 3 labor sources.</a:t>
            </a:r>
          </a:p>
        </p:txBody>
      </p:sp>
    </p:spTree>
    <p:extLst>
      <p:ext uri="{BB962C8B-B14F-4D97-AF65-F5344CB8AC3E}">
        <p14:creationId xmlns:p14="http://schemas.microsoft.com/office/powerpoint/2010/main" val="343361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1443">
                                            <p:txEl>
                                              <p:pRg st="0" end="0"/>
                                            </p:txEl>
                                          </p:spTgt>
                                        </p:tgtEl>
                                        <p:attrNameLst>
                                          <p:attrName>style.visibility</p:attrName>
                                        </p:attrNameLst>
                                      </p:cBhvr>
                                      <p:to>
                                        <p:strVal val="visible"/>
                                      </p:to>
                                    </p:set>
                                    <p:animEffect transition="in" filter="wipe(left)">
                                      <p:cBhvr>
                                        <p:cTn id="7" dur="500"/>
                                        <p:tgtEl>
                                          <p:spTgt spid="61443">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61443">
                                            <p:txEl>
                                              <p:pRg st="1" end="1"/>
                                            </p:txEl>
                                          </p:spTgt>
                                        </p:tgtEl>
                                        <p:attrNameLst>
                                          <p:attrName>style.visibility</p:attrName>
                                        </p:attrNameLst>
                                      </p:cBhvr>
                                      <p:to>
                                        <p:strVal val="visible"/>
                                      </p:to>
                                    </p:set>
                                    <p:animEffect transition="in" filter="wipe(left)">
                                      <p:cBhvr>
                                        <p:cTn id="10" dur="500"/>
                                        <p:tgtEl>
                                          <p:spTgt spid="61443">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61443">
                                            <p:txEl>
                                              <p:pRg st="3" end="3"/>
                                            </p:txEl>
                                          </p:spTgt>
                                        </p:tgtEl>
                                        <p:attrNameLst>
                                          <p:attrName>style.visibility</p:attrName>
                                        </p:attrNameLst>
                                      </p:cBhvr>
                                      <p:to>
                                        <p:strVal val="visible"/>
                                      </p:to>
                                    </p:set>
                                    <p:animEffect transition="in" filter="wipe(left)">
                                      <p:cBhvr>
                                        <p:cTn id="15" dur="500"/>
                                        <p:tgtEl>
                                          <p:spTgt spid="6144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4"/>
          <p:cNvSpPr txBox="1">
            <a:spLocks noChangeArrowheads="1"/>
          </p:cNvSpPr>
          <p:nvPr/>
        </p:nvSpPr>
        <p:spPr bwMode="auto">
          <a:xfrm>
            <a:off x="1053646" y="1030288"/>
            <a:ext cx="7315200"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600" b="1"/>
              <a:t>QUESTIONS</a:t>
            </a:r>
            <a:endParaRPr lang="en-US" altLang="en-US" b="1"/>
          </a:p>
        </p:txBody>
      </p:sp>
      <p:sp>
        <p:nvSpPr>
          <p:cNvPr id="62467" name="TextBox 1"/>
          <p:cNvSpPr txBox="1">
            <a:spLocks noChangeArrowheads="1"/>
          </p:cNvSpPr>
          <p:nvPr/>
        </p:nvSpPr>
        <p:spPr bwMode="auto">
          <a:xfrm>
            <a:off x="2120446" y="609600"/>
            <a:ext cx="51816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40000"/>
              <a:t>?</a:t>
            </a:r>
          </a:p>
        </p:txBody>
      </p:sp>
    </p:spTree>
    <p:extLst>
      <p:ext uri="{BB962C8B-B14F-4D97-AF65-F5344CB8AC3E}">
        <p14:creationId xmlns:p14="http://schemas.microsoft.com/office/powerpoint/2010/main" val="37607484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508907" y="704850"/>
            <a:ext cx="8382000" cy="838200"/>
          </a:xfrm>
        </p:spPr>
        <p:txBody>
          <a:bodyPr/>
          <a:lstStyle/>
          <a:p>
            <a:pPr>
              <a:defRPr/>
            </a:pPr>
            <a:r>
              <a:rPr lang="en-US" sz="3200" dirty="0">
                <a:latin typeface="+mn-lt"/>
              </a:rPr>
              <a:t>Question Our Own Myths</a:t>
            </a:r>
          </a:p>
        </p:txBody>
      </p:sp>
      <p:sp>
        <p:nvSpPr>
          <p:cNvPr id="6" name="Text Placeholder 2"/>
          <p:cNvSpPr txBox="1">
            <a:spLocks/>
          </p:cNvSpPr>
          <p:nvPr/>
        </p:nvSpPr>
        <p:spPr bwMode="auto">
          <a:xfrm>
            <a:off x="508907" y="1543050"/>
            <a:ext cx="7772400" cy="4267200"/>
          </a:xfrm>
          <a:prstGeom prst="rect">
            <a:avLst/>
          </a:prstGeom>
          <a:noFill/>
          <a:ln w="9525">
            <a:noFill/>
            <a:miter lim="800000"/>
            <a:headEnd/>
            <a:tailEnd/>
          </a:ln>
          <a:effectLst/>
        </p:spPr>
        <p:txBody>
          <a:bodyPr lIns="92075" tIns="46038" rIns="92075" bIns="46038"/>
          <a:lstStyle>
            <a:lvl1pPr marL="342900" indent="-342900" algn="l" rtl="0" eaLnBrk="1" fontAlgn="base" hangingPunct="1">
              <a:spcBef>
                <a:spcPct val="20000"/>
              </a:spcBef>
              <a:spcAft>
                <a:spcPct val="0"/>
              </a:spcAft>
              <a:buSzPct val="60000"/>
              <a:buFont typeface="Monotype Sorts" pitchFamily="2" charset="2"/>
              <a:buChar char="u"/>
              <a:defRPr sz="3200">
                <a:solidFill>
                  <a:schemeClr val="tx1"/>
                </a:solidFill>
                <a:latin typeface="Calibri" pitchFamily="34" charset="0"/>
                <a:ea typeface="+mn-ea"/>
                <a:cs typeface="+mn-cs"/>
              </a:defRPr>
            </a:lvl1pPr>
            <a:lvl2pPr marL="742950" indent="-285750" algn="l" rtl="0" eaLnBrk="1" fontAlgn="base" hangingPunct="1">
              <a:spcBef>
                <a:spcPct val="20000"/>
              </a:spcBef>
              <a:spcAft>
                <a:spcPct val="0"/>
              </a:spcAft>
              <a:buSzPct val="60000"/>
              <a:buFont typeface="Monotype Sorts" pitchFamily="2" charset="2"/>
              <a:buChar char="l"/>
              <a:defRPr sz="2800">
                <a:solidFill>
                  <a:schemeClr val="tx1"/>
                </a:solidFill>
                <a:latin typeface="Calibri" pitchFamily="34" charset="0"/>
              </a:defRPr>
            </a:lvl2pPr>
            <a:lvl3pPr marL="1085850" indent="-228600" algn="l" rtl="0" eaLnBrk="1" fontAlgn="base" hangingPunct="1">
              <a:spcBef>
                <a:spcPct val="20000"/>
              </a:spcBef>
              <a:spcAft>
                <a:spcPct val="0"/>
              </a:spcAft>
              <a:buSzPct val="65000"/>
              <a:buFont typeface="Wingdings" pitchFamily="2" charset="2"/>
              <a:buChar char="§"/>
              <a:defRPr sz="2800">
                <a:solidFill>
                  <a:schemeClr val="tx1"/>
                </a:solidFill>
                <a:latin typeface="Calibri" pitchFamily="34" charset="0"/>
              </a:defRPr>
            </a:lvl3pPr>
            <a:lvl4pPr marL="1428750" indent="-228600" algn="l" rtl="0" eaLnBrk="1" fontAlgn="base" hangingPunct="1">
              <a:spcBef>
                <a:spcPct val="20000"/>
              </a:spcBef>
              <a:spcAft>
                <a:spcPct val="0"/>
              </a:spcAft>
              <a:buChar char="–"/>
              <a:defRPr sz="2000">
                <a:solidFill>
                  <a:schemeClr val="tx1"/>
                </a:solidFill>
                <a:latin typeface="Calibri" pitchFamily="34" charset="0"/>
              </a:defRPr>
            </a:lvl4pPr>
            <a:lvl5pPr marL="1771650" indent="-228600" algn="l" rtl="0" eaLnBrk="1" fontAlgn="base" hangingPunct="1">
              <a:spcBef>
                <a:spcPct val="20000"/>
              </a:spcBef>
              <a:spcAft>
                <a:spcPct val="0"/>
              </a:spcAft>
              <a:buChar char="•"/>
              <a:defRPr sz="2000">
                <a:solidFill>
                  <a:schemeClr val="tx1"/>
                </a:solidFill>
                <a:latin typeface="Calibri" pitchFamily="34" charset="0"/>
              </a:defRPr>
            </a:lvl5pPr>
            <a:lvl6pPr marL="2228850" indent="-228600" algn="l" rtl="0" eaLnBrk="1" fontAlgn="base" hangingPunct="1">
              <a:spcBef>
                <a:spcPct val="20000"/>
              </a:spcBef>
              <a:spcAft>
                <a:spcPct val="0"/>
              </a:spcAft>
              <a:buChar char="•"/>
              <a:defRPr sz="1200">
                <a:solidFill>
                  <a:schemeClr val="tx1"/>
                </a:solidFill>
                <a:latin typeface="Times New Roman" pitchFamily="18" charset="0"/>
              </a:defRPr>
            </a:lvl6pPr>
            <a:lvl7pPr marL="2686050" indent="-228600" algn="l" rtl="0" eaLnBrk="1" fontAlgn="base" hangingPunct="1">
              <a:spcBef>
                <a:spcPct val="20000"/>
              </a:spcBef>
              <a:spcAft>
                <a:spcPct val="0"/>
              </a:spcAft>
              <a:buChar char="•"/>
              <a:defRPr sz="1200">
                <a:solidFill>
                  <a:schemeClr val="tx1"/>
                </a:solidFill>
                <a:latin typeface="Times New Roman" pitchFamily="18" charset="0"/>
              </a:defRPr>
            </a:lvl7pPr>
            <a:lvl8pPr marL="3143250" indent="-228600" algn="l" rtl="0" eaLnBrk="1" fontAlgn="base" hangingPunct="1">
              <a:spcBef>
                <a:spcPct val="20000"/>
              </a:spcBef>
              <a:spcAft>
                <a:spcPct val="0"/>
              </a:spcAft>
              <a:buChar char="•"/>
              <a:defRPr sz="1200">
                <a:solidFill>
                  <a:schemeClr val="tx1"/>
                </a:solidFill>
                <a:latin typeface="Times New Roman" pitchFamily="18" charset="0"/>
              </a:defRPr>
            </a:lvl8pPr>
            <a:lvl9pPr marL="3600450" indent="-228600" algn="l" rtl="0" eaLnBrk="1" fontAlgn="base" hangingPunct="1">
              <a:spcBef>
                <a:spcPct val="20000"/>
              </a:spcBef>
              <a:spcAft>
                <a:spcPct val="0"/>
              </a:spcAft>
              <a:buChar char="•"/>
              <a:defRPr sz="1200">
                <a:solidFill>
                  <a:schemeClr val="tx1"/>
                </a:solidFill>
                <a:latin typeface="Times New Roman" pitchFamily="18" charset="0"/>
              </a:defRPr>
            </a:lvl9pPr>
          </a:lstStyle>
          <a:p>
            <a:pPr marL="742950" indent="-742950">
              <a:buFont typeface="+mj-lt"/>
              <a:buAutoNum type="arabicPeriod"/>
              <a:defRPr/>
            </a:pPr>
            <a:r>
              <a:rPr lang="en-US" kern="0" dirty="0">
                <a:solidFill>
                  <a:srgbClr val="000000"/>
                </a:solidFill>
              </a:rPr>
              <a:t>Boating safety compels people to join</a:t>
            </a:r>
          </a:p>
          <a:p>
            <a:pPr marL="742950" indent="-742950">
              <a:buFont typeface="+mj-lt"/>
              <a:buAutoNum type="arabicPeriod"/>
              <a:defRPr/>
            </a:pPr>
            <a:r>
              <a:rPr lang="en-US" kern="0" dirty="0">
                <a:solidFill>
                  <a:srgbClr val="000000"/>
                </a:solidFill>
              </a:rPr>
              <a:t>“Build it and they will come”</a:t>
            </a:r>
          </a:p>
          <a:p>
            <a:pPr marL="742950" indent="-742950">
              <a:buFont typeface="+mj-lt"/>
              <a:buAutoNum type="arabicPeriod"/>
              <a:defRPr/>
            </a:pPr>
            <a:r>
              <a:rPr lang="en-US" kern="0" dirty="0">
                <a:solidFill>
                  <a:srgbClr val="000000"/>
                </a:solidFill>
              </a:rPr>
              <a:t>Uniforms attract people from the public</a:t>
            </a:r>
          </a:p>
          <a:p>
            <a:pPr marL="742950" indent="-742950">
              <a:buFont typeface="+mj-lt"/>
              <a:buAutoNum type="arabicPeriod" startAt="4"/>
              <a:defRPr/>
            </a:pPr>
            <a:r>
              <a:rPr lang="en-US" kern="0" dirty="0">
                <a:solidFill>
                  <a:srgbClr val="000000"/>
                </a:solidFill>
              </a:rPr>
              <a:t>Pictures of our member demographic are good tools for marketing</a:t>
            </a:r>
          </a:p>
          <a:p>
            <a:pPr marL="742950" indent="-742950">
              <a:buFont typeface="+mj-lt"/>
              <a:buAutoNum type="arabicPeriod" startAt="4"/>
              <a:defRPr/>
            </a:pPr>
            <a:r>
              <a:rPr lang="en-US" kern="0" dirty="0">
                <a:solidFill>
                  <a:srgbClr val="000000"/>
                </a:solidFill>
              </a:rPr>
              <a:t>If they are interested in joining, they will easily find out how to do so</a:t>
            </a:r>
          </a:p>
          <a:p>
            <a:pPr marL="742950" indent="-742950">
              <a:buFont typeface="+mj-lt"/>
              <a:buAutoNum type="arabicPeriod"/>
              <a:defRPr/>
            </a:pPr>
            <a:endParaRPr lang="en-US" kern="0" dirty="0">
              <a:solidFill>
                <a:srgbClr val="000000"/>
              </a:solidFill>
            </a:endParaRPr>
          </a:p>
        </p:txBody>
      </p:sp>
    </p:spTree>
    <p:extLst>
      <p:ext uri="{BB962C8B-B14F-4D97-AF65-F5344CB8AC3E}">
        <p14:creationId xmlns:p14="http://schemas.microsoft.com/office/powerpoint/2010/main" val="37240134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left)">
                                      <p:cBhvr>
                                        <p:cTn id="17" dur="500"/>
                                        <p:tgtEl>
                                          <p:spTgt spid="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left)">
                                      <p:cBhvr>
                                        <p:cTn id="22" dur="500"/>
                                        <p:tgtEl>
                                          <p:spTgt spid="6">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wipe(left)">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762000" y="762004"/>
            <a:ext cx="7059386" cy="838200"/>
          </a:xfrm>
        </p:spPr>
        <p:txBody>
          <a:bodyPr/>
          <a:lstStyle/>
          <a:p>
            <a:pPr>
              <a:defRPr/>
            </a:pPr>
            <a:r>
              <a:rPr lang="en-US" sz="3200" dirty="0">
                <a:latin typeface="+mn-lt"/>
              </a:rPr>
              <a:t>Understand Our Customers - Members</a:t>
            </a:r>
          </a:p>
        </p:txBody>
      </p:sp>
      <p:sp>
        <p:nvSpPr>
          <p:cNvPr id="4" name="Content Placeholder 2"/>
          <p:cNvSpPr txBox="1">
            <a:spLocks/>
          </p:cNvSpPr>
          <p:nvPr/>
        </p:nvSpPr>
        <p:spPr bwMode="auto">
          <a:xfrm>
            <a:off x="762000" y="1600204"/>
            <a:ext cx="7772400" cy="4267200"/>
          </a:xfrm>
          <a:prstGeom prst="rect">
            <a:avLst/>
          </a:prstGeom>
          <a:noFill/>
          <a:ln w="9525">
            <a:noFill/>
            <a:miter lim="800000"/>
            <a:headEnd/>
            <a:tailEnd/>
          </a:ln>
          <a:effectLst/>
        </p:spPr>
        <p:txBody>
          <a:bodyPr lIns="92075" tIns="46038" rIns="92075" bIns="46038"/>
          <a:lstStyle>
            <a:lvl1pPr marL="342900" indent="-342900" algn="l" rtl="0" eaLnBrk="1" fontAlgn="base" hangingPunct="1">
              <a:spcBef>
                <a:spcPct val="20000"/>
              </a:spcBef>
              <a:spcAft>
                <a:spcPct val="0"/>
              </a:spcAft>
              <a:buSzPct val="60000"/>
              <a:buFont typeface="Monotype Sorts" pitchFamily="2" charset="2"/>
              <a:buChar char="u"/>
              <a:defRPr sz="3200">
                <a:solidFill>
                  <a:schemeClr val="tx1"/>
                </a:solidFill>
                <a:latin typeface="Calibri" pitchFamily="34" charset="0"/>
                <a:ea typeface="+mn-ea"/>
                <a:cs typeface="+mn-cs"/>
              </a:defRPr>
            </a:lvl1pPr>
            <a:lvl2pPr marL="742950" indent="-285750" algn="l" rtl="0" eaLnBrk="1" fontAlgn="base" hangingPunct="1">
              <a:spcBef>
                <a:spcPct val="20000"/>
              </a:spcBef>
              <a:spcAft>
                <a:spcPct val="0"/>
              </a:spcAft>
              <a:buSzPct val="60000"/>
              <a:buFont typeface="Monotype Sorts" pitchFamily="2" charset="2"/>
              <a:buChar char="l"/>
              <a:defRPr sz="2800">
                <a:solidFill>
                  <a:schemeClr val="tx1"/>
                </a:solidFill>
                <a:latin typeface="Calibri" pitchFamily="34" charset="0"/>
              </a:defRPr>
            </a:lvl2pPr>
            <a:lvl3pPr marL="1085850" indent="-228600" algn="l" rtl="0" eaLnBrk="1" fontAlgn="base" hangingPunct="1">
              <a:spcBef>
                <a:spcPct val="20000"/>
              </a:spcBef>
              <a:spcAft>
                <a:spcPct val="0"/>
              </a:spcAft>
              <a:buSzPct val="65000"/>
              <a:buFont typeface="Wingdings" pitchFamily="2" charset="2"/>
              <a:buChar char="§"/>
              <a:defRPr sz="2800">
                <a:solidFill>
                  <a:schemeClr val="tx1"/>
                </a:solidFill>
                <a:latin typeface="Calibri" pitchFamily="34" charset="0"/>
              </a:defRPr>
            </a:lvl3pPr>
            <a:lvl4pPr marL="1428750" indent="-228600" algn="l" rtl="0" eaLnBrk="1" fontAlgn="base" hangingPunct="1">
              <a:spcBef>
                <a:spcPct val="20000"/>
              </a:spcBef>
              <a:spcAft>
                <a:spcPct val="0"/>
              </a:spcAft>
              <a:buChar char="–"/>
              <a:defRPr sz="2000">
                <a:solidFill>
                  <a:schemeClr val="tx1"/>
                </a:solidFill>
                <a:latin typeface="Calibri" pitchFamily="34" charset="0"/>
              </a:defRPr>
            </a:lvl4pPr>
            <a:lvl5pPr marL="1771650" indent="-228600" algn="l" rtl="0" eaLnBrk="1" fontAlgn="base" hangingPunct="1">
              <a:spcBef>
                <a:spcPct val="20000"/>
              </a:spcBef>
              <a:spcAft>
                <a:spcPct val="0"/>
              </a:spcAft>
              <a:buChar char="•"/>
              <a:defRPr sz="2000">
                <a:solidFill>
                  <a:schemeClr val="tx1"/>
                </a:solidFill>
                <a:latin typeface="Calibri" pitchFamily="34" charset="0"/>
              </a:defRPr>
            </a:lvl5pPr>
            <a:lvl6pPr marL="2228850" indent="-228600" algn="l" rtl="0" eaLnBrk="1" fontAlgn="base" hangingPunct="1">
              <a:spcBef>
                <a:spcPct val="20000"/>
              </a:spcBef>
              <a:spcAft>
                <a:spcPct val="0"/>
              </a:spcAft>
              <a:buChar char="•"/>
              <a:defRPr sz="1200">
                <a:solidFill>
                  <a:schemeClr val="tx1"/>
                </a:solidFill>
                <a:latin typeface="Times New Roman" pitchFamily="18" charset="0"/>
              </a:defRPr>
            </a:lvl6pPr>
            <a:lvl7pPr marL="2686050" indent="-228600" algn="l" rtl="0" eaLnBrk="1" fontAlgn="base" hangingPunct="1">
              <a:spcBef>
                <a:spcPct val="20000"/>
              </a:spcBef>
              <a:spcAft>
                <a:spcPct val="0"/>
              </a:spcAft>
              <a:buChar char="•"/>
              <a:defRPr sz="1200">
                <a:solidFill>
                  <a:schemeClr val="tx1"/>
                </a:solidFill>
                <a:latin typeface="Times New Roman" pitchFamily="18" charset="0"/>
              </a:defRPr>
            </a:lvl7pPr>
            <a:lvl8pPr marL="3143250" indent="-228600" algn="l" rtl="0" eaLnBrk="1" fontAlgn="base" hangingPunct="1">
              <a:spcBef>
                <a:spcPct val="20000"/>
              </a:spcBef>
              <a:spcAft>
                <a:spcPct val="0"/>
              </a:spcAft>
              <a:buChar char="•"/>
              <a:defRPr sz="1200">
                <a:solidFill>
                  <a:schemeClr val="tx1"/>
                </a:solidFill>
                <a:latin typeface="Times New Roman" pitchFamily="18" charset="0"/>
              </a:defRPr>
            </a:lvl8pPr>
            <a:lvl9pPr marL="3600450" indent="-228600" algn="l" rtl="0" eaLnBrk="1" fontAlgn="base" hangingPunct="1">
              <a:spcBef>
                <a:spcPct val="20000"/>
              </a:spcBef>
              <a:spcAft>
                <a:spcPct val="0"/>
              </a:spcAft>
              <a:buChar char="•"/>
              <a:defRPr sz="1200">
                <a:solidFill>
                  <a:schemeClr val="tx1"/>
                </a:solidFill>
                <a:latin typeface="Times New Roman" pitchFamily="18" charset="0"/>
              </a:defRPr>
            </a:lvl9pPr>
          </a:lstStyle>
          <a:p>
            <a:pPr>
              <a:defRPr/>
            </a:pPr>
            <a:r>
              <a:rPr lang="en-US" kern="0" dirty="0">
                <a:solidFill>
                  <a:srgbClr val="000000"/>
                </a:solidFill>
              </a:rPr>
              <a:t>Motivation and interest in education?</a:t>
            </a:r>
          </a:p>
          <a:p>
            <a:pPr lvl="1">
              <a:defRPr/>
            </a:pPr>
            <a:r>
              <a:rPr lang="en-US" kern="0" dirty="0">
                <a:solidFill>
                  <a:srgbClr val="000000"/>
                </a:solidFill>
              </a:rPr>
              <a:t>Generally</a:t>
            </a:r>
          </a:p>
          <a:p>
            <a:pPr lvl="1">
              <a:defRPr/>
            </a:pPr>
            <a:r>
              <a:rPr lang="en-US" kern="0" dirty="0">
                <a:solidFill>
                  <a:srgbClr val="000000"/>
                </a:solidFill>
              </a:rPr>
              <a:t>Topically</a:t>
            </a:r>
          </a:p>
          <a:p>
            <a:pPr>
              <a:defRPr/>
            </a:pPr>
            <a:r>
              <a:rPr lang="en-US" kern="0" dirty="0">
                <a:solidFill>
                  <a:srgbClr val="000000"/>
                </a:solidFill>
              </a:rPr>
              <a:t>Do they think they need education?</a:t>
            </a:r>
          </a:p>
          <a:p>
            <a:pPr>
              <a:defRPr/>
            </a:pPr>
            <a:r>
              <a:rPr lang="en-US" kern="0" dirty="0">
                <a:solidFill>
                  <a:srgbClr val="000000"/>
                </a:solidFill>
              </a:rPr>
              <a:t>Grade advancement?</a:t>
            </a:r>
          </a:p>
          <a:p>
            <a:pPr>
              <a:defRPr/>
            </a:pPr>
            <a:r>
              <a:rPr lang="en-US" kern="0" dirty="0">
                <a:solidFill>
                  <a:srgbClr val="000000"/>
                </a:solidFill>
              </a:rPr>
              <a:t>Topics esoteric or relevant?</a:t>
            </a:r>
          </a:p>
          <a:p>
            <a:pPr>
              <a:defRPr/>
            </a:pPr>
            <a:r>
              <a:rPr lang="en-US" kern="0" dirty="0">
                <a:solidFill>
                  <a:srgbClr val="000000"/>
                </a:solidFill>
              </a:rPr>
              <a:t>Too much work?</a:t>
            </a:r>
          </a:p>
        </p:txBody>
      </p:sp>
    </p:spTree>
    <p:extLst>
      <p:ext uri="{BB962C8B-B14F-4D97-AF65-F5344CB8AC3E}">
        <p14:creationId xmlns:p14="http://schemas.microsoft.com/office/powerpoint/2010/main" val="24385688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wipe(left)">
                                      <p:cBhvr>
                                        <p:cTn id="10" dur="500"/>
                                        <p:tgtEl>
                                          <p:spTgt spid="4">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wipe(left)">
                                      <p:cBhvr>
                                        <p:cTn id="13" dur="500"/>
                                        <p:tgtEl>
                                          <p:spTgt spid="4">
                                            <p:txEl>
                                              <p:pRg st="2" end="2"/>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wipe(left)">
                                      <p:cBhvr>
                                        <p:cTn id="18" dur="500"/>
                                        <p:tgtEl>
                                          <p:spTgt spid="4">
                                            <p:txEl>
                                              <p:pRg st="3" end="3"/>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wipe(left)">
                                      <p:cBhvr>
                                        <p:cTn id="23" dur="500"/>
                                        <p:tgtEl>
                                          <p:spTgt spid="4">
                                            <p:txEl>
                                              <p:pRg st="4" end="4"/>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4">
                                            <p:txEl>
                                              <p:pRg st="5" end="5"/>
                                            </p:txEl>
                                          </p:spTgt>
                                        </p:tgtEl>
                                        <p:attrNameLst>
                                          <p:attrName>style.visibility</p:attrName>
                                        </p:attrNameLst>
                                      </p:cBhvr>
                                      <p:to>
                                        <p:strVal val="visible"/>
                                      </p:to>
                                    </p:set>
                                    <p:animEffect transition="in" filter="wipe(left)">
                                      <p:cBhvr>
                                        <p:cTn id="28" dur="500"/>
                                        <p:tgtEl>
                                          <p:spTgt spid="4">
                                            <p:txEl>
                                              <p:pRg st="5" end="5"/>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6" end="6"/>
                                            </p:txEl>
                                          </p:spTgt>
                                        </p:tgtEl>
                                        <p:attrNameLst>
                                          <p:attrName>style.visibility</p:attrName>
                                        </p:attrNameLst>
                                      </p:cBhvr>
                                      <p:to>
                                        <p:strVal val="visible"/>
                                      </p:to>
                                    </p:set>
                                    <p:animEffect transition="in" filter="wipe(left)">
                                      <p:cBhvr>
                                        <p:cTn id="33"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762000" y="1219200"/>
            <a:ext cx="7467600" cy="838200"/>
          </a:xfrm>
        </p:spPr>
        <p:txBody>
          <a:bodyPr/>
          <a:lstStyle/>
          <a:p>
            <a:pPr>
              <a:defRPr/>
            </a:pPr>
            <a:r>
              <a:rPr lang="en-US" sz="3200" dirty="0">
                <a:latin typeface="+mn-lt"/>
              </a:rPr>
              <a:t>Understand Our Customers – All</a:t>
            </a:r>
          </a:p>
        </p:txBody>
      </p:sp>
      <p:sp>
        <p:nvSpPr>
          <p:cNvPr id="4" name="Rectangle 6"/>
          <p:cNvSpPr txBox="1">
            <a:spLocks noChangeArrowheads="1"/>
          </p:cNvSpPr>
          <p:nvPr/>
        </p:nvSpPr>
        <p:spPr bwMode="auto">
          <a:xfrm>
            <a:off x="762000" y="2057400"/>
            <a:ext cx="7772400" cy="4267200"/>
          </a:xfrm>
          <a:prstGeom prst="rect">
            <a:avLst/>
          </a:prstGeom>
          <a:noFill/>
          <a:ln w="9525">
            <a:noFill/>
            <a:miter lim="800000"/>
            <a:headEnd/>
            <a:tailEnd/>
          </a:ln>
          <a:effectLst/>
        </p:spPr>
        <p:txBody>
          <a:bodyPr lIns="92075" tIns="46038" rIns="92075" bIns="46038"/>
          <a:lstStyle>
            <a:lvl1pPr marL="342900" indent="-342900" algn="l" rtl="0" eaLnBrk="1" fontAlgn="base" hangingPunct="1">
              <a:spcBef>
                <a:spcPct val="20000"/>
              </a:spcBef>
              <a:spcAft>
                <a:spcPct val="0"/>
              </a:spcAft>
              <a:buSzPct val="60000"/>
              <a:buFont typeface="Monotype Sorts" pitchFamily="2" charset="2"/>
              <a:buChar char="u"/>
              <a:defRPr sz="3200">
                <a:solidFill>
                  <a:schemeClr val="tx1"/>
                </a:solidFill>
                <a:latin typeface="Calibri" pitchFamily="34" charset="0"/>
                <a:ea typeface="+mn-ea"/>
                <a:cs typeface="+mn-cs"/>
              </a:defRPr>
            </a:lvl1pPr>
            <a:lvl2pPr marL="742950" indent="-285750" algn="l" rtl="0" eaLnBrk="1" fontAlgn="base" hangingPunct="1">
              <a:spcBef>
                <a:spcPct val="20000"/>
              </a:spcBef>
              <a:spcAft>
                <a:spcPct val="0"/>
              </a:spcAft>
              <a:buSzPct val="60000"/>
              <a:buFont typeface="Monotype Sorts" pitchFamily="2" charset="2"/>
              <a:buChar char="l"/>
              <a:defRPr sz="2800">
                <a:solidFill>
                  <a:schemeClr val="tx1"/>
                </a:solidFill>
                <a:latin typeface="Calibri" pitchFamily="34" charset="0"/>
              </a:defRPr>
            </a:lvl2pPr>
            <a:lvl3pPr marL="1085850" indent="-228600" algn="l" rtl="0" eaLnBrk="1" fontAlgn="base" hangingPunct="1">
              <a:spcBef>
                <a:spcPct val="20000"/>
              </a:spcBef>
              <a:spcAft>
                <a:spcPct val="0"/>
              </a:spcAft>
              <a:buSzPct val="65000"/>
              <a:buFont typeface="Wingdings" pitchFamily="2" charset="2"/>
              <a:buChar char="§"/>
              <a:defRPr sz="2800">
                <a:solidFill>
                  <a:schemeClr val="tx1"/>
                </a:solidFill>
                <a:latin typeface="Calibri" pitchFamily="34" charset="0"/>
              </a:defRPr>
            </a:lvl3pPr>
            <a:lvl4pPr marL="1428750" indent="-228600" algn="l" rtl="0" eaLnBrk="1" fontAlgn="base" hangingPunct="1">
              <a:spcBef>
                <a:spcPct val="20000"/>
              </a:spcBef>
              <a:spcAft>
                <a:spcPct val="0"/>
              </a:spcAft>
              <a:buChar char="–"/>
              <a:defRPr sz="2000">
                <a:solidFill>
                  <a:schemeClr val="tx1"/>
                </a:solidFill>
                <a:latin typeface="Calibri" pitchFamily="34" charset="0"/>
              </a:defRPr>
            </a:lvl4pPr>
            <a:lvl5pPr marL="1771650" indent="-228600" algn="l" rtl="0" eaLnBrk="1" fontAlgn="base" hangingPunct="1">
              <a:spcBef>
                <a:spcPct val="20000"/>
              </a:spcBef>
              <a:spcAft>
                <a:spcPct val="0"/>
              </a:spcAft>
              <a:buChar char="•"/>
              <a:defRPr sz="2000">
                <a:solidFill>
                  <a:schemeClr val="tx1"/>
                </a:solidFill>
                <a:latin typeface="Calibri" pitchFamily="34" charset="0"/>
              </a:defRPr>
            </a:lvl5pPr>
            <a:lvl6pPr marL="2228850" indent="-228600" algn="l" rtl="0" eaLnBrk="1" fontAlgn="base" hangingPunct="1">
              <a:spcBef>
                <a:spcPct val="20000"/>
              </a:spcBef>
              <a:spcAft>
                <a:spcPct val="0"/>
              </a:spcAft>
              <a:buChar char="•"/>
              <a:defRPr sz="1200">
                <a:solidFill>
                  <a:schemeClr val="tx1"/>
                </a:solidFill>
                <a:latin typeface="Times New Roman" pitchFamily="18" charset="0"/>
              </a:defRPr>
            </a:lvl6pPr>
            <a:lvl7pPr marL="2686050" indent="-228600" algn="l" rtl="0" eaLnBrk="1" fontAlgn="base" hangingPunct="1">
              <a:spcBef>
                <a:spcPct val="20000"/>
              </a:spcBef>
              <a:spcAft>
                <a:spcPct val="0"/>
              </a:spcAft>
              <a:buChar char="•"/>
              <a:defRPr sz="1200">
                <a:solidFill>
                  <a:schemeClr val="tx1"/>
                </a:solidFill>
                <a:latin typeface="Times New Roman" pitchFamily="18" charset="0"/>
              </a:defRPr>
            </a:lvl7pPr>
            <a:lvl8pPr marL="3143250" indent="-228600" algn="l" rtl="0" eaLnBrk="1" fontAlgn="base" hangingPunct="1">
              <a:spcBef>
                <a:spcPct val="20000"/>
              </a:spcBef>
              <a:spcAft>
                <a:spcPct val="0"/>
              </a:spcAft>
              <a:buChar char="•"/>
              <a:defRPr sz="1200">
                <a:solidFill>
                  <a:schemeClr val="tx1"/>
                </a:solidFill>
                <a:latin typeface="Times New Roman" pitchFamily="18" charset="0"/>
              </a:defRPr>
            </a:lvl8pPr>
            <a:lvl9pPr marL="3600450" indent="-228600" algn="l" rtl="0" eaLnBrk="1" fontAlgn="base" hangingPunct="1">
              <a:spcBef>
                <a:spcPct val="20000"/>
              </a:spcBef>
              <a:spcAft>
                <a:spcPct val="0"/>
              </a:spcAft>
              <a:buChar char="•"/>
              <a:defRPr sz="1200">
                <a:solidFill>
                  <a:schemeClr val="tx1"/>
                </a:solidFill>
                <a:latin typeface="Times New Roman" pitchFamily="18" charset="0"/>
              </a:defRPr>
            </a:lvl9pPr>
          </a:lstStyle>
          <a:p>
            <a:pPr>
              <a:defRPr/>
            </a:pPr>
            <a:r>
              <a:rPr lang="en-US" kern="0" dirty="0">
                <a:solidFill>
                  <a:srgbClr val="000000"/>
                </a:solidFill>
              </a:rPr>
              <a:t>Focus on them, not on ourselves</a:t>
            </a:r>
          </a:p>
          <a:p>
            <a:pPr>
              <a:defRPr/>
            </a:pPr>
            <a:r>
              <a:rPr lang="en-US" kern="0" dirty="0">
                <a:solidFill>
                  <a:srgbClr val="000000"/>
                </a:solidFill>
              </a:rPr>
              <a:t>Need vs want</a:t>
            </a:r>
          </a:p>
          <a:p>
            <a:pPr>
              <a:defRPr/>
            </a:pPr>
            <a:r>
              <a:rPr lang="en-US" kern="0" dirty="0">
                <a:solidFill>
                  <a:srgbClr val="000000"/>
                </a:solidFill>
              </a:rPr>
              <a:t>Recognize how people make decisions:</a:t>
            </a:r>
          </a:p>
          <a:p>
            <a:pPr lvl="1">
              <a:defRPr/>
            </a:pPr>
            <a:r>
              <a:rPr lang="en-US" kern="0" dirty="0">
                <a:solidFill>
                  <a:srgbClr val="000000"/>
                </a:solidFill>
              </a:rPr>
              <a:t>Emotion vs rational</a:t>
            </a:r>
          </a:p>
          <a:p>
            <a:pPr lvl="1">
              <a:defRPr/>
            </a:pPr>
            <a:r>
              <a:rPr lang="en-US" kern="0" dirty="0">
                <a:solidFill>
                  <a:srgbClr val="000000"/>
                </a:solidFill>
              </a:rPr>
              <a:t>Connection; sense of community</a:t>
            </a:r>
          </a:p>
          <a:p>
            <a:pPr lvl="1">
              <a:defRPr/>
            </a:pPr>
            <a:r>
              <a:rPr lang="en-US" kern="0" dirty="0">
                <a:solidFill>
                  <a:srgbClr val="000000"/>
                </a:solidFill>
              </a:rPr>
              <a:t>Everything is a commodity</a:t>
            </a:r>
          </a:p>
        </p:txBody>
      </p:sp>
    </p:spTree>
    <p:extLst>
      <p:ext uri="{BB962C8B-B14F-4D97-AF65-F5344CB8AC3E}">
        <p14:creationId xmlns:p14="http://schemas.microsoft.com/office/powerpoint/2010/main" val="3234234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wipe(left)">
                                      <p:cBhvr>
                                        <p:cTn id="20" dur="500"/>
                                        <p:tgtEl>
                                          <p:spTgt spid="4">
                                            <p:txEl>
                                              <p:pRg st="3" end="3"/>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Effect transition="in" filter="wipe(left)">
                                      <p:cBhvr>
                                        <p:cTn id="25" dur="500"/>
                                        <p:tgtEl>
                                          <p:spTgt spid="4">
                                            <p:txEl>
                                              <p:pRg st="4" end="4"/>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4">
                                            <p:txEl>
                                              <p:pRg st="5" end="5"/>
                                            </p:txEl>
                                          </p:spTgt>
                                        </p:tgtEl>
                                        <p:attrNameLst>
                                          <p:attrName>style.visibility</p:attrName>
                                        </p:attrNameLst>
                                      </p:cBhvr>
                                      <p:to>
                                        <p:strVal val="visible"/>
                                      </p:to>
                                    </p:set>
                                    <p:animEffect transition="in" filter="wipe(left)">
                                      <p:cBhvr>
                                        <p:cTn id="30"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762000" y="745672"/>
            <a:ext cx="8382000" cy="838200"/>
          </a:xfrm>
        </p:spPr>
        <p:txBody>
          <a:bodyPr/>
          <a:lstStyle/>
          <a:p>
            <a:pPr>
              <a:defRPr/>
            </a:pPr>
            <a:r>
              <a:rPr lang="en-US" sz="3200" dirty="0">
                <a:latin typeface="+mn-lt"/>
              </a:rPr>
              <a:t>Design Elements</a:t>
            </a:r>
          </a:p>
        </p:txBody>
      </p:sp>
      <p:sp>
        <p:nvSpPr>
          <p:cNvPr id="4" name="Rectangle 6"/>
          <p:cNvSpPr txBox="1">
            <a:spLocks noChangeArrowheads="1"/>
          </p:cNvSpPr>
          <p:nvPr/>
        </p:nvSpPr>
        <p:spPr bwMode="auto">
          <a:xfrm>
            <a:off x="762000" y="1583872"/>
            <a:ext cx="7924800" cy="4267200"/>
          </a:xfrm>
          <a:prstGeom prst="rect">
            <a:avLst/>
          </a:prstGeom>
          <a:noFill/>
          <a:ln w="9525">
            <a:noFill/>
            <a:miter lim="800000"/>
            <a:headEnd/>
            <a:tailEnd/>
          </a:ln>
          <a:effectLst/>
        </p:spPr>
        <p:txBody>
          <a:bodyPr lIns="92075" tIns="46038" rIns="92075" bIns="46038"/>
          <a:lstStyle>
            <a:lvl1pPr marL="342900" indent="-342900" algn="l" rtl="0" eaLnBrk="1" fontAlgn="base" hangingPunct="1">
              <a:spcBef>
                <a:spcPct val="20000"/>
              </a:spcBef>
              <a:spcAft>
                <a:spcPct val="0"/>
              </a:spcAft>
              <a:buSzPct val="60000"/>
              <a:buFont typeface="Monotype Sorts" pitchFamily="2" charset="2"/>
              <a:buChar char="u"/>
              <a:defRPr sz="3200">
                <a:solidFill>
                  <a:schemeClr val="tx1"/>
                </a:solidFill>
                <a:latin typeface="Calibri" pitchFamily="34" charset="0"/>
                <a:ea typeface="+mn-ea"/>
                <a:cs typeface="+mn-cs"/>
              </a:defRPr>
            </a:lvl1pPr>
            <a:lvl2pPr marL="742950" indent="-285750" algn="l" rtl="0" eaLnBrk="1" fontAlgn="base" hangingPunct="1">
              <a:spcBef>
                <a:spcPct val="20000"/>
              </a:spcBef>
              <a:spcAft>
                <a:spcPct val="0"/>
              </a:spcAft>
              <a:buSzPct val="60000"/>
              <a:buFont typeface="Monotype Sorts" pitchFamily="2" charset="2"/>
              <a:buChar char="l"/>
              <a:defRPr sz="2800">
                <a:solidFill>
                  <a:schemeClr val="tx1"/>
                </a:solidFill>
                <a:latin typeface="Calibri" pitchFamily="34" charset="0"/>
              </a:defRPr>
            </a:lvl2pPr>
            <a:lvl3pPr marL="1085850" indent="-228600" algn="l" rtl="0" eaLnBrk="1" fontAlgn="base" hangingPunct="1">
              <a:spcBef>
                <a:spcPct val="20000"/>
              </a:spcBef>
              <a:spcAft>
                <a:spcPct val="0"/>
              </a:spcAft>
              <a:buSzPct val="65000"/>
              <a:buFont typeface="Wingdings" pitchFamily="2" charset="2"/>
              <a:buChar char="§"/>
              <a:defRPr sz="2800">
                <a:solidFill>
                  <a:schemeClr val="tx1"/>
                </a:solidFill>
                <a:latin typeface="Calibri" pitchFamily="34" charset="0"/>
              </a:defRPr>
            </a:lvl3pPr>
            <a:lvl4pPr marL="1428750" indent="-228600" algn="l" rtl="0" eaLnBrk="1" fontAlgn="base" hangingPunct="1">
              <a:spcBef>
                <a:spcPct val="20000"/>
              </a:spcBef>
              <a:spcAft>
                <a:spcPct val="0"/>
              </a:spcAft>
              <a:buChar char="–"/>
              <a:defRPr sz="2000">
                <a:solidFill>
                  <a:schemeClr val="tx1"/>
                </a:solidFill>
                <a:latin typeface="Calibri" pitchFamily="34" charset="0"/>
              </a:defRPr>
            </a:lvl4pPr>
            <a:lvl5pPr marL="1771650" indent="-228600" algn="l" rtl="0" eaLnBrk="1" fontAlgn="base" hangingPunct="1">
              <a:spcBef>
                <a:spcPct val="20000"/>
              </a:spcBef>
              <a:spcAft>
                <a:spcPct val="0"/>
              </a:spcAft>
              <a:buChar char="•"/>
              <a:defRPr sz="2000">
                <a:solidFill>
                  <a:schemeClr val="tx1"/>
                </a:solidFill>
                <a:latin typeface="Calibri" pitchFamily="34" charset="0"/>
              </a:defRPr>
            </a:lvl5pPr>
            <a:lvl6pPr marL="2228850" indent="-228600" algn="l" rtl="0" eaLnBrk="1" fontAlgn="base" hangingPunct="1">
              <a:spcBef>
                <a:spcPct val="20000"/>
              </a:spcBef>
              <a:spcAft>
                <a:spcPct val="0"/>
              </a:spcAft>
              <a:buChar char="•"/>
              <a:defRPr sz="1200">
                <a:solidFill>
                  <a:schemeClr val="tx1"/>
                </a:solidFill>
                <a:latin typeface="Times New Roman" pitchFamily="18" charset="0"/>
              </a:defRPr>
            </a:lvl6pPr>
            <a:lvl7pPr marL="2686050" indent="-228600" algn="l" rtl="0" eaLnBrk="1" fontAlgn="base" hangingPunct="1">
              <a:spcBef>
                <a:spcPct val="20000"/>
              </a:spcBef>
              <a:spcAft>
                <a:spcPct val="0"/>
              </a:spcAft>
              <a:buChar char="•"/>
              <a:defRPr sz="1200">
                <a:solidFill>
                  <a:schemeClr val="tx1"/>
                </a:solidFill>
                <a:latin typeface="Times New Roman" pitchFamily="18" charset="0"/>
              </a:defRPr>
            </a:lvl7pPr>
            <a:lvl8pPr marL="3143250" indent="-228600" algn="l" rtl="0" eaLnBrk="1" fontAlgn="base" hangingPunct="1">
              <a:spcBef>
                <a:spcPct val="20000"/>
              </a:spcBef>
              <a:spcAft>
                <a:spcPct val="0"/>
              </a:spcAft>
              <a:buChar char="•"/>
              <a:defRPr sz="1200">
                <a:solidFill>
                  <a:schemeClr val="tx1"/>
                </a:solidFill>
                <a:latin typeface="Times New Roman" pitchFamily="18" charset="0"/>
              </a:defRPr>
            </a:lvl8pPr>
            <a:lvl9pPr marL="3600450" indent="-228600" algn="l" rtl="0" eaLnBrk="1" fontAlgn="base" hangingPunct="1">
              <a:spcBef>
                <a:spcPct val="20000"/>
              </a:spcBef>
              <a:spcAft>
                <a:spcPct val="0"/>
              </a:spcAft>
              <a:buChar char="•"/>
              <a:defRPr sz="1200">
                <a:solidFill>
                  <a:schemeClr val="tx1"/>
                </a:solidFill>
                <a:latin typeface="Times New Roman" pitchFamily="18" charset="0"/>
              </a:defRPr>
            </a:lvl9pPr>
          </a:lstStyle>
          <a:p>
            <a:pPr marL="0" indent="0">
              <a:buFont typeface="Monotype Sorts" pitchFamily="2" charset="2"/>
              <a:buNone/>
              <a:defRPr/>
            </a:pPr>
            <a:r>
              <a:rPr lang="en-US" kern="0" dirty="0">
                <a:solidFill>
                  <a:srgbClr val="000000"/>
                </a:solidFill>
              </a:rPr>
              <a:t>What elements need to be included?</a:t>
            </a:r>
          </a:p>
          <a:p>
            <a:pPr marL="0" indent="0">
              <a:spcBef>
                <a:spcPct val="50000"/>
              </a:spcBef>
              <a:buFont typeface="Monotype Sorts" pitchFamily="2" charset="2"/>
              <a:buNone/>
              <a:defRPr/>
            </a:pPr>
            <a:r>
              <a:rPr lang="en-US" altLang="en-US" b="1" dirty="0"/>
              <a:t>Recognizable:</a:t>
            </a:r>
          </a:p>
          <a:p>
            <a:pPr marL="0" indent="0">
              <a:buFont typeface="Monotype Sorts" pitchFamily="2" charset="2"/>
              <a:buNone/>
              <a:defRPr/>
            </a:pPr>
            <a:r>
              <a:rPr lang="en-US" altLang="en-US" dirty="0"/>
              <a:t>Branding Elements (logos, tags, colors, etc.)</a:t>
            </a:r>
          </a:p>
          <a:p>
            <a:pPr marL="0" indent="0">
              <a:buFont typeface="Monotype Sorts" pitchFamily="2" charset="2"/>
              <a:buNone/>
              <a:defRPr/>
            </a:pPr>
            <a:r>
              <a:rPr lang="en-US" altLang="en-US" dirty="0"/>
              <a:t>Design Elements (borders, colors, stripes, etc.)</a:t>
            </a:r>
          </a:p>
          <a:p>
            <a:pPr marL="0" indent="0">
              <a:buFont typeface="Monotype Sorts" pitchFamily="2" charset="2"/>
              <a:buNone/>
              <a:defRPr/>
            </a:pPr>
            <a:endParaRPr lang="en-US" altLang="en-US" sz="1400" dirty="0"/>
          </a:p>
          <a:p>
            <a:pPr marL="0" indent="0">
              <a:buFont typeface="Monotype Sorts" pitchFamily="2" charset="2"/>
              <a:buNone/>
              <a:defRPr/>
            </a:pPr>
            <a:r>
              <a:rPr lang="en-US" altLang="en-US" b="1" dirty="0"/>
              <a:t>Complete Info:</a:t>
            </a:r>
          </a:p>
          <a:p>
            <a:pPr marL="0" indent="0">
              <a:buFont typeface="Monotype Sorts" pitchFamily="2" charset="2"/>
              <a:buNone/>
              <a:defRPr/>
            </a:pPr>
            <a:r>
              <a:rPr lang="en-US" altLang="en-US" dirty="0"/>
              <a:t>Date, Phone, </a:t>
            </a:r>
            <a:r>
              <a:rPr lang="en-US" altLang="en-US" dirty="0" err="1"/>
              <a:t>eMail</a:t>
            </a:r>
            <a:r>
              <a:rPr lang="en-US" altLang="en-US" dirty="0"/>
              <a:t>, Web site, etc.</a:t>
            </a:r>
          </a:p>
          <a:p>
            <a:pPr marL="0" indent="0">
              <a:buFont typeface="Monotype Sorts" pitchFamily="2" charset="2"/>
              <a:buNone/>
              <a:defRPr/>
            </a:pPr>
            <a:endParaRPr lang="en-US" altLang="en-US" dirty="0"/>
          </a:p>
        </p:txBody>
      </p:sp>
    </p:spTree>
    <p:extLst>
      <p:ext uri="{BB962C8B-B14F-4D97-AF65-F5344CB8AC3E}">
        <p14:creationId xmlns:p14="http://schemas.microsoft.com/office/powerpoint/2010/main" val="13269589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left)">
                                      <p:cBhvr>
                                        <p:cTn id="22" dur="500"/>
                                        <p:tgtEl>
                                          <p:spTgt spid="4">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wipe(left)">
                                      <p:cBhvr>
                                        <p:cTn id="27" dur="500"/>
                                        <p:tgtEl>
                                          <p:spTgt spid="4">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
                                            <p:txEl>
                                              <p:pRg st="6" end="6"/>
                                            </p:txEl>
                                          </p:spTgt>
                                        </p:tgtEl>
                                        <p:attrNameLst>
                                          <p:attrName>style.visibility</p:attrName>
                                        </p:attrNameLst>
                                      </p:cBhvr>
                                      <p:to>
                                        <p:strVal val="visible"/>
                                      </p:to>
                                    </p:set>
                                    <p:animEffect transition="in" filter="wipe(left)">
                                      <p:cBhvr>
                                        <p:cTn id="32"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 val="f5dd3b5eab04799935286d652a75b776e2b83c"/>
  <p:tag name="ISPRING_RESOURCE_PATHS_HASH_PRESENTER" val="39191712ec31c5d152a6e1864739caf612d62d7f"/>
</p:tagLst>
</file>

<file path=ppt/theme/theme1.xml><?xml version="1.0" encoding="utf-8"?>
<a:theme xmlns:a="http://schemas.openxmlformats.org/drawingml/2006/main" name="New Wave">
  <a:themeElements>
    <a:clrScheme name="SolStrat Briefing.pot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olStrat Briefing.pot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olStrat Briefing.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SolStrat Briefing.pot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olStrat Briefing.pot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olStrat Briefing.pot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olStrat Briefing.pot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SolStrat Briefing.pot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ABC Template" id="{05B1D7F9-0800-4DD2-B935-9DE2F153286A}" vid="{A8F88CE3-31AF-4D7A-A295-4051AE06C3B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ABC Template v2</Template>
  <TotalTime>11</TotalTime>
  <Words>1988</Words>
  <Application>Microsoft Office PowerPoint</Application>
  <PresentationFormat>Letter Paper (8.5x11 in)</PresentationFormat>
  <Paragraphs>388</Paragraphs>
  <Slides>56</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56</vt:i4>
      </vt:variant>
    </vt:vector>
  </HeadingPairs>
  <TitlesOfParts>
    <vt:vector size="64" baseType="lpstr">
      <vt:lpstr>Arial</vt:lpstr>
      <vt:lpstr>Arial Narrow</vt:lpstr>
      <vt:lpstr>Calibri</vt:lpstr>
      <vt:lpstr>Copperplate Gothic Bold</vt:lpstr>
      <vt:lpstr>Monotype Sorts</vt:lpstr>
      <vt:lpstr>Times New Roman</vt:lpstr>
      <vt:lpstr>Wingdings</vt:lpstr>
      <vt:lpstr>New Wave</vt:lpstr>
      <vt:lpstr>PowerPoint Presentation</vt:lpstr>
      <vt:lpstr>Disclaimer</vt:lpstr>
      <vt:lpstr>The Business Analogy</vt:lpstr>
      <vt:lpstr>PLANNING &amp; DESIGN</vt:lpstr>
      <vt:lpstr>Big Questions</vt:lpstr>
      <vt:lpstr>Question Our Own Myths</vt:lpstr>
      <vt:lpstr>Understand Our Customers - Members</vt:lpstr>
      <vt:lpstr>Understand Our Customers – All</vt:lpstr>
      <vt:lpstr>Design Elements</vt:lpstr>
      <vt:lpstr>A Quick Word About Branding</vt:lpstr>
      <vt:lpstr>Design Considerations</vt:lpstr>
      <vt:lpstr>Design Considerations</vt:lpstr>
      <vt:lpstr>Design Considerations</vt:lpstr>
      <vt:lpstr>Design Considerations</vt:lpstr>
      <vt:lpstr>Design Considerations</vt:lpstr>
      <vt:lpstr>Design Considerations</vt:lpstr>
      <vt:lpstr>Engineering</vt:lpstr>
      <vt:lpstr>Understand Marketing and PR</vt:lpstr>
      <vt:lpstr>Public Relations</vt:lpstr>
      <vt:lpstr>Public Relations</vt:lpstr>
      <vt:lpstr>Why Social Media?</vt:lpstr>
      <vt:lpstr>Marketing</vt:lpstr>
      <vt:lpstr>MANUFACTURING</vt:lpstr>
      <vt:lpstr>Modify Recycled materials</vt:lpstr>
      <vt:lpstr>Create Your Own – Raw Materials</vt:lpstr>
      <vt:lpstr>Create Your Own – Machinery/Software</vt:lpstr>
      <vt:lpstr>Create Your Own – Machinery/Software</vt:lpstr>
      <vt:lpstr>Create Your Own – Machinery/Software</vt:lpstr>
      <vt:lpstr>Create Your Own – Machinery/Software</vt:lpstr>
      <vt:lpstr>Create Your Own – Machinery/Software</vt:lpstr>
      <vt:lpstr>Labor</vt:lpstr>
      <vt:lpstr>DISTRIBUTION</vt:lpstr>
      <vt:lpstr>DISTRIBUTION</vt:lpstr>
      <vt:lpstr>DISTRIBUTION</vt:lpstr>
      <vt:lpstr>DISTRIBUTION</vt:lpstr>
      <vt:lpstr>Location, Location, Location (for both Marketing and PR – be everywhere possible)</vt:lpstr>
      <vt:lpstr>POP Quiz – Marketing, PR or Both </vt:lpstr>
      <vt:lpstr>Consider This as we look at the slides that follow. </vt:lpstr>
      <vt:lpstr>Web Sites, Social Media, eMail</vt:lpstr>
      <vt:lpstr>Web Sites, Social Media, eMail</vt:lpstr>
      <vt:lpstr>Newspapers &amp; Magazines (Build Relationships)</vt:lpstr>
      <vt:lpstr>Newspapers &amp; Magazines (and any electronic distribution)</vt:lpstr>
      <vt:lpstr>Signs, Stickers and Magnets</vt:lpstr>
      <vt:lpstr>Posters, Flyers, Business Cards (Build Relationships)</vt:lpstr>
      <vt:lpstr>Presentations, Boat Shows, Simulator</vt:lpstr>
      <vt:lpstr>Classes, Seminars, Safety Demonstrations</vt:lpstr>
      <vt:lpstr>Classes, Seminars, Safety Demonstrations (Follow Up Recruitment - SALES)</vt:lpstr>
      <vt:lpstr>Apparel, Name Tags, Personal Contact</vt:lpstr>
      <vt:lpstr>More on Personal Contact - Sales</vt:lpstr>
      <vt:lpstr>More on Personal Contact - Sales</vt:lpstr>
      <vt:lpstr>More on Personal Contact - Sales</vt:lpstr>
      <vt:lpstr>More on Personal Contact - Sales</vt:lpstr>
      <vt:lpstr>More on Personal Contact - Sales</vt:lpstr>
      <vt:lpstr>Partnerships, Public Events (More PR and more ways to generate Personal Contact)</vt:lpstr>
      <vt:lpstr>Distribution LABOR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Paul Mermelstein</dc:creator>
  <cp:lastModifiedBy>Ron Jones</cp:lastModifiedBy>
  <cp:revision>220</cp:revision>
  <cp:lastPrinted>1999-02-11T20:37:06Z</cp:lastPrinted>
  <dcterms:created xsi:type="dcterms:W3CDTF">2014-04-13T20:07:38Z</dcterms:created>
  <dcterms:modified xsi:type="dcterms:W3CDTF">2019-10-20T22:58:03Z</dcterms:modified>
</cp:coreProperties>
</file>