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9"/>
  </p:notesMasterIdLst>
  <p:handoutMasterIdLst>
    <p:handoutMasterId r:id="rId20"/>
  </p:handoutMasterIdLst>
  <p:sldIdLst>
    <p:sldId id="415" r:id="rId2"/>
    <p:sldId id="459" r:id="rId3"/>
    <p:sldId id="469" r:id="rId4"/>
    <p:sldId id="454" r:id="rId5"/>
    <p:sldId id="447" r:id="rId6"/>
    <p:sldId id="427" r:id="rId7"/>
    <p:sldId id="477" r:id="rId8"/>
    <p:sldId id="439" r:id="rId9"/>
    <p:sldId id="470" r:id="rId10"/>
    <p:sldId id="471" r:id="rId11"/>
    <p:sldId id="460" r:id="rId12"/>
    <p:sldId id="475" r:id="rId13"/>
    <p:sldId id="476" r:id="rId14"/>
    <p:sldId id="473" r:id="rId15"/>
    <p:sldId id="478" r:id="rId16"/>
    <p:sldId id="480" r:id="rId17"/>
    <p:sldId id="472" r:id="rId18"/>
  </p:sldIdLst>
  <p:sldSz cx="9144000" cy="6858000" type="letter"/>
  <p:notesSz cx="6858000" cy="9313863"/>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nay K. Sandhi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9"/>
    <a:srgbClr val="DC0E53"/>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1781" autoAdjust="0"/>
  </p:normalViewPr>
  <p:slideViewPr>
    <p:cSldViewPr snapToGrid="0">
      <p:cViewPr varScale="1">
        <p:scale>
          <a:sx n="92" d="100"/>
          <a:sy n="92" d="100"/>
        </p:scale>
        <p:origin x="1002" y="90"/>
      </p:cViewPr>
      <p:guideLst>
        <p:guide orient="horz" pos="2160"/>
        <p:guide pos="2880"/>
      </p:guideLst>
    </p:cSldViewPr>
  </p:slideViewPr>
  <p:notesTextViewPr>
    <p:cViewPr>
      <p:scale>
        <a:sx n="3" d="2"/>
        <a:sy n="3" d="2"/>
      </p:scale>
      <p:origin x="0" y="0"/>
    </p:cViewPr>
  </p:notesTextViewPr>
  <p:sorterViewPr>
    <p:cViewPr varScale="1">
      <p:scale>
        <a:sx n="1" d="1"/>
        <a:sy n="1" d="1"/>
      </p:scale>
      <p:origin x="0" y="-3912"/>
    </p:cViewPr>
  </p:sorterViewPr>
  <p:notesViewPr>
    <p:cSldViewPr snapToGrid="0">
      <p:cViewPr varScale="1">
        <p:scale>
          <a:sx n="57" d="100"/>
          <a:sy n="57" d="100"/>
        </p:scale>
        <p:origin x="28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5B655287-1F3F-4195-B8E1-7B154687BE1B}" type="slidenum">
              <a:rPr lang="en-US"/>
              <a:pPr/>
              <a:t>‹#›</a:t>
            </a:fld>
            <a:endParaRPr lang="en-US"/>
          </a:p>
        </p:txBody>
      </p:sp>
    </p:spTree>
    <p:extLst>
      <p:ext uri="{BB962C8B-B14F-4D97-AF65-F5344CB8AC3E}">
        <p14:creationId xmlns:p14="http://schemas.microsoft.com/office/powerpoint/2010/main" val="266580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20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2052" name="Rectangle 4"/>
          <p:cNvSpPr>
            <a:spLocks noGrp="1" noChangeArrowheads="1"/>
          </p:cNvSpPr>
          <p:nvPr>
            <p:ph type="ftr" sz="quarter" idx="4"/>
          </p:nvPr>
        </p:nvSpPr>
        <p:spPr bwMode="auto">
          <a:xfrm>
            <a:off x="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2053" name="Rectangle 5"/>
          <p:cNvSpPr>
            <a:spLocks noGrp="1" noChangeArrowheads="1"/>
          </p:cNvSpPr>
          <p:nvPr>
            <p:ph type="sldNum" sz="quarter" idx="5"/>
          </p:nvPr>
        </p:nvSpPr>
        <p:spPr bwMode="auto">
          <a:xfrm>
            <a:off x="3886200" y="8848725"/>
            <a:ext cx="2971800"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lvl1pPr>
          </a:lstStyle>
          <a:p>
            <a:fld id="{8DEEFB85-347C-4330-B72D-2C338817EEF8}" type="slidenum">
              <a:rPr lang="en-US"/>
              <a:pPr/>
              <a:t>‹#›</a:t>
            </a:fld>
            <a:endParaRPr lang="en-US"/>
          </a:p>
        </p:txBody>
      </p:sp>
      <p:sp>
        <p:nvSpPr>
          <p:cNvPr id="2054" name="Rectangle 6"/>
          <p:cNvSpPr>
            <a:spLocks noGrp="1" noRot="1" noChangeAspect="1" noChangeArrowheads="1" noTextEdit="1"/>
          </p:cNvSpPr>
          <p:nvPr>
            <p:ph type="sldImg" idx="2"/>
          </p:nvPr>
        </p:nvSpPr>
        <p:spPr bwMode="auto">
          <a:xfrm>
            <a:off x="1109663" y="704850"/>
            <a:ext cx="4640262" cy="3479800"/>
          </a:xfrm>
          <a:prstGeom prst="rect">
            <a:avLst/>
          </a:prstGeom>
          <a:noFill/>
          <a:ln w="12699">
            <a:solidFill>
              <a:schemeClr val="tx1"/>
            </a:solidFill>
            <a:miter lim="800000"/>
            <a:headEnd/>
            <a:tailEnd/>
          </a:ln>
          <a:effectLst/>
        </p:spPr>
      </p:sp>
      <p:sp>
        <p:nvSpPr>
          <p:cNvPr id="2055" name="Rectangle 7"/>
          <p:cNvSpPr>
            <a:spLocks noGrp="1" noChangeArrowheads="1"/>
          </p:cNvSpPr>
          <p:nvPr>
            <p:ph type="body" sz="quarter" idx="3"/>
          </p:nvPr>
        </p:nvSpPr>
        <p:spPr bwMode="auto">
          <a:xfrm>
            <a:off x="914400" y="4422775"/>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58168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a:t>
            </a:fld>
            <a:endParaRPr lang="en-US"/>
          </a:p>
        </p:txBody>
      </p:sp>
    </p:spTree>
    <p:extLst>
      <p:ext uri="{BB962C8B-B14F-4D97-AF65-F5344CB8AC3E}">
        <p14:creationId xmlns:p14="http://schemas.microsoft.com/office/powerpoint/2010/main" val="401601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III focuses on communication. Phase III has started and will be completed in the next couple of months.</a:t>
            </a:r>
          </a:p>
          <a:p>
            <a:r>
              <a:rPr lang="en-US" dirty="0"/>
              <a:t>Good </a:t>
            </a:r>
            <a:r>
              <a:rPr lang="en-US" u="sng" dirty="0"/>
              <a:t>internal</a:t>
            </a:r>
            <a:r>
              <a:rPr lang="en-US" dirty="0"/>
              <a:t> communication helps the organization operate and can help coordinate activities and efforts for growth and development.</a:t>
            </a:r>
          </a:p>
          <a:p>
            <a:r>
              <a:rPr lang="en-US" dirty="0"/>
              <a:t>Internal communication with members can help members see the value of staying with the organization and even contributing to its success. Retention is part of membership stability, and some of that relies on communicating value and meaning of membership with each opportunity.</a:t>
            </a:r>
          </a:p>
          <a:p>
            <a:r>
              <a:rPr lang="en-US" u="sng" dirty="0"/>
              <a:t>External</a:t>
            </a:r>
            <a:r>
              <a:rPr lang="en-US" dirty="0"/>
              <a:t> communication with the public is essential to our development. External communication promotes our brand and image. It directly contributes to recruitment and to sales of educational programs. Effective marketing and promotion of our image, with the right messages, is essential to organizational success.</a:t>
            </a:r>
          </a:p>
          <a:p>
            <a:r>
              <a:rPr lang="en-US" dirty="0"/>
              <a:t>So, we are looking at what we communicate, how we communicate, media used, how frequently, and so on.</a:t>
            </a:r>
          </a:p>
          <a:p>
            <a:r>
              <a:rPr lang="en-US" dirty="0"/>
              <a:t>But for some things, we don’t need to wait, as we will see next.</a:t>
            </a:r>
          </a:p>
        </p:txBody>
      </p:sp>
      <p:sp>
        <p:nvSpPr>
          <p:cNvPr id="4" name="Slide Number Placeholder 3"/>
          <p:cNvSpPr>
            <a:spLocks noGrp="1"/>
          </p:cNvSpPr>
          <p:nvPr>
            <p:ph type="sldNum" sz="quarter" idx="10"/>
          </p:nvPr>
        </p:nvSpPr>
        <p:spPr/>
        <p:txBody>
          <a:bodyPr/>
          <a:lstStyle/>
          <a:p>
            <a:fld id="{8DEEFB85-347C-4330-B72D-2C338817EEF8}" type="slidenum">
              <a:rPr lang="en-US" smtClean="0"/>
              <a:pPr/>
              <a:t>10</a:t>
            </a:fld>
            <a:endParaRPr lang="en-US"/>
          </a:p>
        </p:txBody>
      </p:sp>
    </p:spTree>
    <p:extLst>
      <p:ext uri="{BB962C8B-B14F-4D97-AF65-F5344CB8AC3E}">
        <p14:creationId xmlns:p14="http://schemas.microsoft.com/office/powerpoint/2010/main" val="190456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problem. People don’t know who we really are.</a:t>
            </a:r>
          </a:p>
          <a:p>
            <a:r>
              <a:rPr lang="en-US" dirty="0"/>
              <a:t>Our image is either non-existent, or murky, or down-right incorrect. For example:</a:t>
            </a:r>
          </a:p>
          <a:p>
            <a:pPr marL="171450" indent="-171450">
              <a:buFont typeface="Arial" panose="020B0604020202020204" pitchFamily="34" charset="0"/>
              <a:buChar char="•"/>
            </a:pPr>
            <a:r>
              <a:rPr lang="en-US" dirty="0"/>
              <a:t>Some people think we and the CG Auxiliary are the same</a:t>
            </a:r>
          </a:p>
          <a:p>
            <a:pPr marL="171450" indent="-171450">
              <a:buFont typeface="Arial" panose="020B0604020202020204" pitchFamily="34" charset="0"/>
              <a:buChar char="•"/>
            </a:pPr>
            <a:r>
              <a:rPr lang="en-US" dirty="0"/>
              <a:t>Some people say: “Yeah, I took their basic boating course. You’re the basic boating people”</a:t>
            </a:r>
          </a:p>
          <a:p>
            <a:r>
              <a:rPr lang="en-US" dirty="0"/>
              <a:t>Many boaters have heard our name, but don’t know much about us.</a:t>
            </a:r>
          </a:p>
          <a:p>
            <a:r>
              <a:rPr lang="en-US" dirty="0"/>
              <a:t>So, what we need to do is establish, or re-establish, our identity using the imaging discussed previously.</a:t>
            </a:r>
          </a:p>
          <a:p>
            <a:r>
              <a:rPr lang="en-US" dirty="0"/>
              <a:t>Furthermore, we want people to want to know more; to get to know us.</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11</a:t>
            </a:fld>
            <a:endParaRPr lang="en-US"/>
          </a:p>
        </p:txBody>
      </p:sp>
    </p:spTree>
    <p:extLst>
      <p:ext uri="{BB962C8B-B14F-4D97-AF65-F5344CB8AC3E}">
        <p14:creationId xmlns:p14="http://schemas.microsoft.com/office/powerpoint/2010/main" val="178704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need to pursue an advertising campaign and are working toward that end</a:t>
            </a:r>
            <a:r>
              <a:rPr lang="en-US" dirty="0" smtClean="0"/>
              <a:t>.</a:t>
            </a:r>
          </a:p>
          <a:p>
            <a:r>
              <a:rPr lang="en-US" dirty="0" smtClean="0"/>
              <a:t>Remember </a:t>
            </a:r>
            <a:r>
              <a:rPr lang="en-US" dirty="0"/>
              <a:t>that we need to convey the right messages, and that those messages need to induce a positive and emotional reaction to our brand. When people think of us, we want them to feel a connection to us, that they belong. </a:t>
            </a:r>
            <a:endParaRPr lang="en-US" dirty="0" smtClean="0"/>
          </a:p>
          <a:p>
            <a:r>
              <a:rPr lang="en-US" dirty="0" smtClean="0"/>
              <a:t>Furthermore</a:t>
            </a:r>
            <a:r>
              <a:rPr lang="en-US" dirty="0"/>
              <a:t>, we want to sense that when they belong, they also will feel capable on the water.</a:t>
            </a:r>
          </a:p>
          <a:p>
            <a:r>
              <a:rPr lang="en-US" dirty="0"/>
              <a:t>So, we need to generate messages and feelings, along with excitement that gets their attention. </a:t>
            </a:r>
          </a:p>
          <a:p>
            <a:r>
              <a:rPr lang="en-US" dirty="0"/>
              <a:t>Furthermore, we need to generate interest by backing up those feelings with information about what’s in it for them, by associating with us. That information should leave them wanting to find out more.</a:t>
            </a:r>
          </a:p>
          <a:p>
            <a:r>
              <a:rPr lang="en-US" dirty="0"/>
              <a:t>Consequently, we have been working on an ad that we believe will </a:t>
            </a:r>
            <a:r>
              <a:rPr lang="en-US" dirty="0" smtClean="0"/>
              <a:t>appeal to both emotion and reason.</a:t>
            </a:r>
            <a:endParaRPr lang="en-US" dirty="0"/>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12</a:t>
            </a:fld>
            <a:endParaRPr lang="en-US"/>
          </a:p>
        </p:txBody>
      </p:sp>
    </p:spTree>
    <p:extLst>
      <p:ext uri="{BB962C8B-B14F-4D97-AF65-F5344CB8AC3E}">
        <p14:creationId xmlns:p14="http://schemas.microsoft.com/office/powerpoint/2010/main" val="115003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13</a:t>
            </a:fld>
            <a:endParaRPr lang="en-US"/>
          </a:p>
        </p:txBody>
      </p:sp>
    </p:spTree>
    <p:extLst>
      <p:ext uri="{BB962C8B-B14F-4D97-AF65-F5344CB8AC3E}">
        <p14:creationId xmlns:p14="http://schemas.microsoft.com/office/powerpoint/2010/main" val="411055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FIRST CLICK:]</a:t>
            </a:r>
          </a:p>
          <a:p>
            <a:r>
              <a:rPr lang="en-US" dirty="0" smtClean="0"/>
              <a:t>This ad is very different from what we have done in the past. Instead of asking the customer to focus on boating safety, or trying to impress them with our 100 year age, we need to generate excitement, show that we are welcoming and would happily include them in our organization, and let them know in just a couple of </a:t>
            </a:r>
            <a:r>
              <a:rPr lang="en-US" dirty="0" err="1" smtClean="0"/>
              <a:t>nano</a:t>
            </a:r>
            <a:r>
              <a:rPr lang="en-US" dirty="0" smtClean="0"/>
              <a:t>-seconds what we are all about.</a:t>
            </a:r>
          </a:p>
          <a:p>
            <a:r>
              <a:rPr lang="en-US" dirty="0" smtClean="0"/>
              <a:t>[click: the reveal]</a:t>
            </a:r>
          </a:p>
          <a:p>
            <a:r>
              <a:rPr lang="en-US" dirty="0" smtClean="0"/>
              <a:t>Notice the welcoming message. Notice the excitement and anticipation. Note the brief but succinct description of what’s in it for the potential member. </a:t>
            </a:r>
          </a:p>
          <a:p>
            <a:pPr marL="171450" indent="-171450">
              <a:buFont typeface="Arial" panose="020B0604020202020204" pitchFamily="34" charset="0"/>
              <a:buChar char="•"/>
            </a:pPr>
            <a:r>
              <a:rPr lang="en-US" dirty="0" smtClean="0"/>
              <a:t>Learn boating skills</a:t>
            </a:r>
          </a:p>
          <a:p>
            <a:pPr marL="171450" indent="-171450">
              <a:buFont typeface="Arial" panose="020B0604020202020204" pitchFamily="34" charset="0"/>
              <a:buChar char="•"/>
            </a:pPr>
            <a:r>
              <a:rPr lang="en-US" dirty="0" smtClean="0"/>
              <a:t>Engage with boating friends</a:t>
            </a:r>
          </a:p>
          <a:p>
            <a:pPr marL="171450" indent="-171450">
              <a:buFont typeface="Arial" panose="020B0604020202020204" pitchFamily="34" charset="0"/>
              <a:buChar char="•"/>
            </a:pPr>
            <a:r>
              <a:rPr lang="en-US" dirty="0" smtClean="0"/>
              <a:t>Connect with the boating community</a:t>
            </a:r>
          </a:p>
        </p:txBody>
      </p:sp>
      <p:sp>
        <p:nvSpPr>
          <p:cNvPr id="4" name="Slide Number Placeholder 3"/>
          <p:cNvSpPr>
            <a:spLocks noGrp="1"/>
          </p:cNvSpPr>
          <p:nvPr>
            <p:ph type="sldNum" sz="quarter" idx="10"/>
          </p:nvPr>
        </p:nvSpPr>
        <p:spPr/>
        <p:txBody>
          <a:bodyPr/>
          <a:lstStyle/>
          <a:p>
            <a:fld id="{8DEEFB85-347C-4330-B72D-2C338817EEF8}" type="slidenum">
              <a:rPr lang="en-US" smtClean="0"/>
              <a:pPr/>
              <a:t>14</a:t>
            </a:fld>
            <a:endParaRPr lang="en-US"/>
          </a:p>
        </p:txBody>
      </p:sp>
    </p:spTree>
    <p:extLst>
      <p:ext uri="{BB962C8B-B14F-4D97-AF65-F5344CB8AC3E}">
        <p14:creationId xmlns:p14="http://schemas.microsoft.com/office/powerpoint/2010/main" val="3098488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the ad discussed so far, we are embarking on an email campaign for promote Seamanship as the next important step for boating education students. Here, we are focusing on non-members for now, who have taken ABC3 or a seminar from USPS. First a beta test, and then national roll-out.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a:t>
            </a:r>
            <a:r>
              <a:rPr lang="en-US" baseline="0" dirty="0" smtClean="0"/>
              <a:t> also are pursuing a campaign for ABC. Note that it is not just online sales, but also aimed at squadron-based education with an intent to promote membership. Both promotion and delivery will need to be coordinated with squadrons and districts. The program will also include guidance to squadrons to help them convert students to members. Next steps are to create a plan and proposal for funding the campaign.</a:t>
            </a:r>
            <a:endParaRPr lang="en-US" dirty="0" smtClean="0"/>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15</a:t>
            </a:fld>
            <a:endParaRPr lang="en-US"/>
          </a:p>
        </p:txBody>
      </p:sp>
    </p:spTree>
    <p:extLst>
      <p:ext uri="{BB962C8B-B14F-4D97-AF65-F5344CB8AC3E}">
        <p14:creationId xmlns:p14="http://schemas.microsoft.com/office/powerpoint/2010/main" val="345580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squadron support, Marketing has </a:t>
            </a:r>
            <a:r>
              <a:rPr lang="en-US" dirty="0"/>
              <a:t>visited squadrons and talked with them over the phone and email</a:t>
            </a:r>
            <a:r>
              <a:rPr lang="en-US" dirty="0" smtClean="0"/>
              <a:t>. We have produced </a:t>
            </a:r>
            <a:r>
              <a:rPr lang="en-US" dirty="0"/>
              <a:t>a large amount of material </a:t>
            </a:r>
            <a:r>
              <a:rPr lang="en-US" dirty="0" smtClean="0"/>
              <a:t>to help squadrons with recruiting and marketing their courses </a:t>
            </a:r>
            <a:r>
              <a:rPr lang="en-US" dirty="0"/>
              <a:t>and seminars. </a:t>
            </a:r>
            <a:r>
              <a:rPr lang="en-US" dirty="0" smtClean="0"/>
              <a:t>These materials range from instruction and guidance, to marketing collateral they can use directly. We continue to add material to our committee web page.</a:t>
            </a:r>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16</a:t>
            </a:fld>
            <a:endParaRPr lang="en-US"/>
          </a:p>
        </p:txBody>
      </p:sp>
    </p:spTree>
    <p:extLst>
      <p:ext uri="{BB962C8B-B14F-4D97-AF65-F5344CB8AC3E}">
        <p14:creationId xmlns:p14="http://schemas.microsoft.com/office/powerpoint/2010/main" val="156097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EFB85-347C-4330-B72D-2C338817EEF8}" type="slidenum">
              <a:rPr lang="en-US" smtClean="0"/>
              <a:pPr/>
              <a:t>17</a:t>
            </a:fld>
            <a:endParaRPr lang="en-US"/>
          </a:p>
        </p:txBody>
      </p:sp>
    </p:spTree>
    <p:extLst>
      <p:ext uri="{BB962C8B-B14F-4D97-AF65-F5344CB8AC3E}">
        <p14:creationId xmlns:p14="http://schemas.microsoft.com/office/powerpoint/2010/main" val="105793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engaged the services of R+M Agency, a marketing and brand development firm, to work with USPS and help us chart a course from where we are to where we want to be. This phase has been completed.</a:t>
            </a:r>
          </a:p>
          <a:p>
            <a:r>
              <a:rPr lang="en-US" dirty="0"/>
              <a:t>Phase I was an important foundational and direction-setting initiative, aimed at answering the following questions [read]</a:t>
            </a:r>
          </a:p>
          <a:p>
            <a:r>
              <a:rPr lang="en-US" dirty="0"/>
              <a:t>Phase II, almost complete, focuses on our offerings and how to improve our portfolio. Among other topics, it aims at the following [read]</a:t>
            </a:r>
          </a:p>
          <a:p>
            <a:r>
              <a:rPr lang="en-US" dirty="0"/>
              <a:t>Phase III focuses on internal communication within USPS, external communication with the public and customers, and promotion. Phase III will be complete in a couple of months.</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2</a:t>
            </a:fld>
            <a:endParaRPr lang="en-US"/>
          </a:p>
        </p:txBody>
      </p:sp>
    </p:spTree>
    <p:extLst>
      <p:ext uri="{BB962C8B-B14F-4D97-AF65-F5344CB8AC3E}">
        <p14:creationId xmlns:p14="http://schemas.microsoft.com/office/powerpoint/2010/main" val="387861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think we know who we are, but sometimes it takes a professional outsider to help us articulate it clearly and completely. The same thing is true for organizations. In our case, we worked with the consultants to define ourselves as follows:</a:t>
            </a:r>
          </a:p>
          <a:p>
            <a:r>
              <a:rPr lang="en-US" dirty="0"/>
              <a:t>[review chart, Read a Trait, then mention a couple of the illustrations. Then next trait, etc.]</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3</a:t>
            </a:fld>
            <a:endParaRPr lang="en-US"/>
          </a:p>
        </p:txBody>
      </p:sp>
    </p:spTree>
    <p:extLst>
      <p:ext uri="{BB962C8B-B14F-4D97-AF65-F5344CB8AC3E}">
        <p14:creationId xmlns:p14="http://schemas.microsoft.com/office/powerpoint/2010/main" val="168877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a:t>The Positioning </a:t>
            </a:r>
            <a:r>
              <a:rPr lang="en-US" u="sng" dirty="0" smtClean="0"/>
              <a:t>Analysis </a:t>
            </a:r>
            <a:r>
              <a:rPr lang="en-US" u="sng" dirty="0"/>
              <a:t>focuses on where we want USPS to be perceived relative to other boating educational organizations and boating clubs</a:t>
            </a:r>
            <a:r>
              <a:rPr lang="en-US" dirty="0"/>
              <a:t>.</a:t>
            </a:r>
          </a:p>
          <a:p>
            <a:pPr marL="171450" indent="-171450">
              <a:buFont typeface="Arial" panose="020B0604020202020204" pitchFamily="34" charset="0"/>
              <a:buChar char="•"/>
            </a:pPr>
            <a:r>
              <a:rPr lang="en-US" dirty="0" smtClean="0"/>
              <a:t>Part</a:t>
            </a:r>
            <a:r>
              <a:rPr lang="en-US" baseline="0" dirty="0" smtClean="0"/>
              <a:t> of the marketplace is Education:</a:t>
            </a:r>
            <a:endParaRPr lang="en-US" dirty="0" smtClean="0"/>
          </a:p>
          <a:p>
            <a:pPr marL="628650" lvl="1" indent="-171450">
              <a:buFont typeface="Arial" panose="020B0604020202020204" pitchFamily="34" charset="0"/>
              <a:buChar char="•"/>
            </a:pPr>
            <a:r>
              <a:rPr lang="en-US" dirty="0" smtClean="0"/>
              <a:t>Some </a:t>
            </a:r>
            <a:r>
              <a:rPr lang="en-US" dirty="0"/>
              <a:t>organizations just focus on delivering a course, whether for revenue generation as a business, like </a:t>
            </a:r>
            <a:r>
              <a:rPr lang="en-US" dirty="0" err="1"/>
              <a:t>BoatEd</a:t>
            </a:r>
            <a:r>
              <a:rPr lang="en-US" dirty="0"/>
              <a:t>, or to meet a basic safety </a:t>
            </a:r>
            <a:r>
              <a:rPr lang="en-US" dirty="0" smtClean="0"/>
              <a:t>mandate, </a:t>
            </a:r>
            <a:r>
              <a:rPr lang="en-US" dirty="0"/>
              <a:t>as in state-sponsored basic boating </a:t>
            </a:r>
            <a:r>
              <a:rPr lang="en-US" dirty="0" smtClean="0"/>
              <a:t>programs.</a:t>
            </a:r>
            <a:endParaRPr lang="en-US" dirty="0"/>
          </a:p>
          <a:p>
            <a:pPr marL="628650" lvl="1" indent="-171450">
              <a:buFont typeface="Arial" panose="020B0604020202020204" pitchFamily="34" charset="0"/>
              <a:buChar char="•"/>
            </a:pPr>
            <a:r>
              <a:rPr lang="en-US" dirty="0"/>
              <a:t>A few, like </a:t>
            </a:r>
            <a:r>
              <a:rPr lang="en-US" dirty="0" err="1" smtClean="0"/>
              <a:t>BoatUS</a:t>
            </a:r>
            <a:r>
              <a:rPr lang="en-US" dirty="0" smtClean="0"/>
              <a:t> and USPS, have a MISSION: creating better boaters.</a:t>
            </a:r>
          </a:p>
          <a:p>
            <a:pPr marL="171450" lvl="0" indent="-171450">
              <a:buFont typeface="Arial" panose="020B0604020202020204" pitchFamily="34" charset="0"/>
              <a:buChar char="•"/>
            </a:pPr>
            <a:r>
              <a:rPr lang="en-US" dirty="0" smtClean="0"/>
              <a:t>Another comparison</a:t>
            </a:r>
            <a:r>
              <a:rPr lang="en-US" baseline="0" dirty="0" smtClean="0"/>
              <a:t> is the affiliation or participation orientation</a:t>
            </a:r>
            <a:endParaRPr lang="en-US" dirty="0" smtClean="0"/>
          </a:p>
          <a:p>
            <a:pPr marL="628650" lvl="1" indent="-171450">
              <a:buFont typeface="Arial" panose="020B0604020202020204" pitchFamily="34" charset="0"/>
              <a:buChar char="•"/>
            </a:pPr>
            <a:r>
              <a:rPr lang="en-US" dirty="0" smtClean="0"/>
              <a:t>Some participate</a:t>
            </a:r>
            <a:r>
              <a:rPr lang="en-US" baseline="0" dirty="0" smtClean="0"/>
              <a:t> because it is required, or job related, or their duty</a:t>
            </a:r>
          </a:p>
          <a:p>
            <a:pPr marL="628650" lvl="1" indent="-171450">
              <a:buFont typeface="Arial" panose="020B0604020202020204" pitchFamily="34" charset="0"/>
              <a:buChar char="•"/>
            </a:pPr>
            <a:r>
              <a:rPr lang="en-US" dirty="0" smtClean="0"/>
              <a:t>Other </a:t>
            </a:r>
            <a:r>
              <a:rPr lang="en-US" dirty="0"/>
              <a:t>organizations focus on the social aspect of boating, like yacht clubs.</a:t>
            </a:r>
          </a:p>
          <a:p>
            <a:pPr marL="171450" indent="-171450">
              <a:buFont typeface="Arial" panose="020B0604020202020204" pitchFamily="34" charset="0"/>
              <a:buChar char="•"/>
            </a:pPr>
            <a:r>
              <a:rPr lang="en-US" dirty="0" smtClean="0"/>
              <a:t>USPS Focus: Few if any </a:t>
            </a:r>
            <a:r>
              <a:rPr lang="en-US" dirty="0"/>
              <a:t>do </a:t>
            </a:r>
            <a:r>
              <a:rPr lang="en-US" dirty="0" smtClean="0"/>
              <a:t>both,</a:t>
            </a:r>
            <a:r>
              <a:rPr lang="en-US" baseline="0" dirty="0" smtClean="0"/>
              <a:t> like USPS. We stand out, and we do it right. But we have not communicated it well.</a:t>
            </a:r>
            <a:endParaRPr lang="en-US" dirty="0" smtClean="0"/>
          </a:p>
          <a:p>
            <a:pPr marL="171450" indent="-171450">
              <a:buFont typeface="Arial" panose="020B0604020202020204" pitchFamily="34" charset="0"/>
              <a:buChar char="•"/>
            </a:pPr>
            <a:r>
              <a:rPr lang="en-US" dirty="0" smtClean="0"/>
              <a:t>If we do it right, people</a:t>
            </a:r>
            <a:r>
              <a:rPr lang="en-US" baseline="0" dirty="0" smtClean="0"/>
              <a:t> will chose to affiliate with us they will feel:</a:t>
            </a:r>
          </a:p>
          <a:p>
            <a:pPr marL="628650" lvl="1" indent="-171450">
              <a:buFont typeface="Arial" panose="020B0604020202020204" pitchFamily="34" charset="0"/>
              <a:buChar char="•"/>
            </a:pPr>
            <a:r>
              <a:rPr lang="en-US" baseline="0" dirty="0" smtClean="0"/>
              <a:t>Connected</a:t>
            </a:r>
          </a:p>
          <a:p>
            <a:pPr marL="628650" lvl="1" indent="-171450">
              <a:buFont typeface="Arial" panose="020B0604020202020204" pitchFamily="34" charset="0"/>
              <a:buChar char="•"/>
            </a:pPr>
            <a:r>
              <a:rPr lang="en-US" baseline="0" dirty="0" smtClean="0"/>
              <a:t>Capable</a:t>
            </a:r>
          </a:p>
          <a:p>
            <a:pPr marL="628650" lvl="1" indent="-171450">
              <a:buFont typeface="Arial" panose="020B0604020202020204" pitchFamily="34" charset="0"/>
              <a:buChar char="•"/>
            </a:pPr>
            <a:r>
              <a:rPr lang="en-US" baseline="0" dirty="0" smtClean="0"/>
              <a:t>That they belong</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4</a:t>
            </a:fld>
            <a:endParaRPr lang="en-US"/>
          </a:p>
        </p:txBody>
      </p:sp>
    </p:spTree>
    <p:extLst>
      <p:ext uri="{BB962C8B-B14F-4D97-AF65-F5344CB8AC3E}">
        <p14:creationId xmlns:p14="http://schemas.microsoft.com/office/powerpoint/2010/main" val="419347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descriptions. Mention that we have two groups that we want to attract. Note that they are similar demographically, with one group focusing more on family activities, and the other looking at boating as an escape from the routine.]</a:t>
            </a:r>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5</a:t>
            </a:fld>
            <a:endParaRPr lang="en-US"/>
          </a:p>
        </p:txBody>
      </p:sp>
    </p:spTree>
    <p:extLst>
      <p:ext uri="{BB962C8B-B14F-4D97-AF65-F5344CB8AC3E}">
        <p14:creationId xmlns:p14="http://schemas.microsoft.com/office/powerpoint/2010/main" val="101420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 We have an important message to convey. We have never described ourselves, and what membership means, like this before.</a:t>
            </a:r>
          </a:p>
          <a:p>
            <a:r>
              <a:rPr lang="en-US" dirty="0"/>
              <a:t>[Read “Our Message”]</a:t>
            </a:r>
          </a:p>
          <a:p>
            <a:r>
              <a:rPr lang="en-US" dirty="0"/>
              <a:t>We also want people to have a specific image of us in mind. This is our brand. Not just logos or tag lines, but a clear set of feelings and emotions associated with our name.</a:t>
            </a:r>
          </a:p>
          <a:p>
            <a:r>
              <a:rPr lang="en-US" dirty="0"/>
              <a:t>[read]</a:t>
            </a:r>
          </a:p>
          <a:p>
            <a:r>
              <a:rPr lang="en-US" dirty="0"/>
              <a:t>[pause, let it sink in]</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6</a:t>
            </a:fld>
            <a:endParaRPr lang="en-US"/>
          </a:p>
        </p:txBody>
      </p:sp>
    </p:spTree>
    <p:extLst>
      <p:ext uri="{BB962C8B-B14F-4D97-AF65-F5344CB8AC3E}">
        <p14:creationId xmlns:p14="http://schemas.microsoft.com/office/powerpoint/2010/main" val="87740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everyone read aloud</a:t>
            </a:r>
            <a:r>
              <a:rPr lang="en-US" baseline="0" dirty="0" smtClean="0"/>
              <a:t> together.</a:t>
            </a:r>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7</a:t>
            </a:fld>
            <a:endParaRPr lang="en-US"/>
          </a:p>
        </p:txBody>
      </p:sp>
    </p:spTree>
    <p:extLst>
      <p:ext uri="{BB962C8B-B14F-4D97-AF65-F5344CB8AC3E}">
        <p14:creationId xmlns:p14="http://schemas.microsoft.com/office/powerpoint/2010/main" val="26236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where we are after Phase I.</a:t>
            </a:r>
          </a:p>
          <a:p>
            <a:r>
              <a:rPr lang="en-US" dirty="0"/>
              <a:t>[review]</a:t>
            </a:r>
          </a:p>
          <a:p>
            <a:r>
              <a:rPr lang="en-US" dirty="0"/>
              <a:t>However, now we need to get that message and image out there.</a:t>
            </a:r>
          </a:p>
          <a:p>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8</a:t>
            </a:fld>
            <a:endParaRPr lang="en-US"/>
          </a:p>
        </p:txBody>
      </p:sp>
    </p:spTree>
    <p:extLst>
      <p:ext uri="{BB962C8B-B14F-4D97-AF65-F5344CB8AC3E}">
        <p14:creationId xmlns:p14="http://schemas.microsoft.com/office/powerpoint/2010/main" val="240401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to offer in education, volunteering opportunities, and fellowship. So we evaluated all of our offerings in these categories.</a:t>
            </a:r>
          </a:p>
          <a:p>
            <a:r>
              <a:rPr lang="en-US" dirty="0"/>
              <a:t>We examined, and are examining, how each of our offerings adds value to our organization, our members, and to other customers and affiliates.</a:t>
            </a:r>
          </a:p>
          <a:p>
            <a:r>
              <a:rPr lang="en-US" dirty="0"/>
              <a:t>We may need to make some choices and changes. What do we need to add? What do we need to modify? What do we need to stop doing?</a:t>
            </a:r>
          </a:p>
          <a:p>
            <a:r>
              <a:rPr lang="en-US" dirty="0"/>
              <a:t>Furthermore, what kinds of combinations should we offer? </a:t>
            </a:r>
          </a:p>
          <a:p>
            <a:r>
              <a:rPr lang="en-US" dirty="0"/>
              <a:t>And how should we deliver education, volunteering, and fellowship</a:t>
            </a:r>
            <a:r>
              <a:rPr lang="en-US" dirty="0" smtClean="0"/>
              <a:t>?</a:t>
            </a:r>
            <a:endParaRPr lang="en-US" dirty="0"/>
          </a:p>
        </p:txBody>
      </p:sp>
      <p:sp>
        <p:nvSpPr>
          <p:cNvPr id="4" name="Slide Number Placeholder 3"/>
          <p:cNvSpPr>
            <a:spLocks noGrp="1"/>
          </p:cNvSpPr>
          <p:nvPr>
            <p:ph type="sldNum" sz="quarter" idx="10"/>
          </p:nvPr>
        </p:nvSpPr>
        <p:spPr/>
        <p:txBody>
          <a:bodyPr/>
          <a:lstStyle/>
          <a:p>
            <a:fld id="{8DEEFB85-347C-4330-B72D-2C338817EEF8}" type="slidenum">
              <a:rPr lang="en-US" smtClean="0"/>
              <a:pPr/>
              <a:t>9</a:t>
            </a:fld>
            <a:endParaRPr lang="en-US"/>
          </a:p>
        </p:txBody>
      </p:sp>
    </p:spTree>
    <p:extLst>
      <p:ext uri="{BB962C8B-B14F-4D97-AF65-F5344CB8AC3E}">
        <p14:creationId xmlns:p14="http://schemas.microsoft.com/office/powerpoint/2010/main" val="419104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01767" name="Rectangle 39"/>
          <p:cNvSpPr>
            <a:spLocks noGrp="1" noChangeArrowheads="1"/>
          </p:cNvSpPr>
          <p:nvPr>
            <p:ph type="ctrTitle" sz="quarter"/>
          </p:nvPr>
        </p:nvSpPr>
        <p:spPr>
          <a:xfrm>
            <a:off x="685800" y="2057400"/>
            <a:ext cx="7772400" cy="1143000"/>
          </a:xfrm>
        </p:spPr>
        <p:txBody>
          <a:bodyPr/>
          <a:lstStyle>
            <a:lvl1pPr>
              <a:defRPr/>
            </a:lvl1pPr>
          </a:lstStyle>
          <a:p>
            <a:r>
              <a:rPr lang="en-US" smtClean="0"/>
              <a:t>Click to edit Master title style</a:t>
            </a:r>
            <a:endParaRPr lang="en-US"/>
          </a:p>
        </p:txBody>
      </p:sp>
      <p:sp>
        <p:nvSpPr>
          <p:cNvPr id="201768" name="Rectangle 40"/>
          <p:cNvSpPr>
            <a:spLocks noGrp="1" noChangeArrowheads="1"/>
          </p:cNvSpPr>
          <p:nvPr>
            <p:ph type="subTitle" sz="quarter" idx="1"/>
          </p:nvPr>
        </p:nvSpPr>
        <p:spPr>
          <a:xfrm>
            <a:off x="1371600" y="3581400"/>
            <a:ext cx="6400800" cy="1752600"/>
          </a:xfrm>
        </p:spPr>
        <p:txBody>
          <a:bodyPr anchor="ctr"/>
          <a:lstStyle>
            <a:lvl1pPr marL="0" indent="0" algn="ctr">
              <a:buFontTx/>
              <a:buNone/>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8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449B2AE7-CDEE-41D8-B307-6DF8FDADB1FA}" type="datetimeFigureOut">
              <a:rPr lang="en-US" smtClean="0"/>
              <a:t>8/31/2016</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549B3F4A-34FA-45E0-BC10-EAC3BBA85CF8}" type="slidenum">
              <a:rPr lang="en-US" smtClean="0"/>
              <a:t>‹#›</a:t>
            </a:fld>
            <a:endParaRPr lang="en-US"/>
          </a:p>
        </p:txBody>
      </p:sp>
    </p:spTree>
    <p:extLst>
      <p:ext uri="{BB962C8B-B14F-4D97-AF65-F5344CB8AC3E}">
        <p14:creationId xmlns:p14="http://schemas.microsoft.com/office/powerpoint/2010/main" val="3789136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Paul\Desktop\Wave\Trade Dress New.mask.eps\Trade Dress New.mask.eps"/>
          <p:cNvPicPr>
            <a:picLocks noChangeAspect="1" noChangeArrowheads="1"/>
          </p:cNvPicPr>
          <p:nvPr userDrawn="1"/>
        </p:nvPicPr>
        <p:blipFill>
          <a:blip r:embed="rId6" cstate="print"/>
          <a:srcRect/>
          <a:stretch>
            <a:fillRect/>
          </a:stretch>
        </p:blipFill>
        <p:spPr bwMode="auto">
          <a:xfrm>
            <a:off x="0" y="4708733"/>
            <a:ext cx="9144000" cy="2149267"/>
          </a:xfrm>
          <a:prstGeom prst="rect">
            <a:avLst/>
          </a:prstGeom>
          <a:noFill/>
        </p:spPr>
      </p:pic>
      <p:sp>
        <p:nvSpPr>
          <p:cNvPr id="51202" name="Rectangle 2"/>
          <p:cNvSpPr>
            <a:spLocks noGrp="1" noChangeArrowheads="1"/>
          </p:cNvSpPr>
          <p:nvPr>
            <p:ph type="title"/>
          </p:nvPr>
        </p:nvSpPr>
        <p:spPr bwMode="auto">
          <a:xfrm>
            <a:off x="685800" y="304800"/>
            <a:ext cx="7772400"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51203" name="Rectangle 3"/>
          <p:cNvSpPr>
            <a:spLocks noGrp="1" noChangeArrowheads="1"/>
          </p:cNvSpPr>
          <p:nvPr>
            <p:ph type="body" idx="1"/>
          </p:nvPr>
        </p:nvSpPr>
        <p:spPr bwMode="auto">
          <a:xfrm>
            <a:off x="685800" y="1447800"/>
            <a:ext cx="7772400" cy="426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1205" name="Rectangle 5"/>
          <p:cNvSpPr>
            <a:spLocks noChangeArrowheads="1"/>
          </p:cNvSpPr>
          <p:nvPr/>
        </p:nvSpPr>
        <p:spPr bwMode="auto">
          <a:xfrm>
            <a:off x="593725" y="5973763"/>
            <a:ext cx="184150" cy="396875"/>
          </a:xfrm>
          <a:prstGeom prst="rect">
            <a:avLst/>
          </a:prstGeom>
          <a:noFill/>
          <a:ln w="9525">
            <a:noFill/>
            <a:miter lim="800000"/>
            <a:headEnd/>
            <a:tailEnd/>
          </a:ln>
          <a:effectLst/>
        </p:spPr>
        <p:txBody>
          <a:bodyPr wrap="none" anchor="ctr"/>
          <a:lstStyle/>
          <a:p>
            <a:endParaRPr lang="en-US"/>
          </a:p>
        </p:txBody>
      </p:sp>
      <p:pic>
        <p:nvPicPr>
          <p:cNvPr id="7" name="Picture 44" descr="USPSlogowithtextNOBACK copy"/>
          <p:cNvPicPr>
            <a:picLocks noChangeAspect="1" noChangeArrowheads="1"/>
          </p:cNvPicPr>
          <p:nvPr userDrawn="1"/>
        </p:nvPicPr>
        <p:blipFill>
          <a:blip r:embed="rId7" cstate="print"/>
          <a:srcRect/>
          <a:stretch>
            <a:fillRect/>
          </a:stretch>
        </p:blipFill>
        <p:spPr bwMode="auto">
          <a:xfrm>
            <a:off x="8126413" y="5834063"/>
            <a:ext cx="941387" cy="966787"/>
          </a:xfrm>
          <a:prstGeom prst="rect">
            <a:avLst/>
          </a:prstGeom>
          <a:noFill/>
          <a:ln w="9525">
            <a:noFill/>
            <a:miter lim="800000"/>
            <a:headEnd/>
            <a:tailEnd/>
          </a:ln>
        </p:spPr>
      </p:pic>
      <p:sp>
        <p:nvSpPr>
          <p:cNvPr id="8" name="TextBox 7"/>
          <p:cNvSpPr txBox="1"/>
          <p:nvPr userDrawn="1"/>
        </p:nvSpPr>
        <p:spPr>
          <a:xfrm>
            <a:off x="395005" y="6053328"/>
            <a:ext cx="7694735" cy="461665"/>
          </a:xfrm>
          <a:prstGeom prst="rect">
            <a:avLst/>
          </a:prstGeom>
          <a:noFill/>
          <a:ln>
            <a:noFill/>
          </a:ln>
          <a:effectLst>
            <a:outerShdw blurRad="63500" dist="38100" dir="2700000" algn="tl" rotWithShape="0">
              <a:prstClr val="black">
                <a:alpha val="62000"/>
              </a:prstClr>
            </a:outerShdw>
          </a:effectLst>
        </p:spPr>
        <p:txBody>
          <a:bodyPr wrap="none">
            <a:spAutoFit/>
          </a:bodyPr>
          <a:lstStyle/>
          <a:p>
            <a:pPr algn="ctr" eaLnBrk="0" hangingPunct="0">
              <a:defRPr/>
            </a:pPr>
            <a:r>
              <a:rPr lang="en-US" b="1" i="1" dirty="0" smtClean="0">
                <a:solidFill>
                  <a:schemeClr val="bg1"/>
                </a:solidFill>
              </a:rPr>
              <a:t>Come for the Boating Education … Stay for the Friends </a:t>
            </a:r>
            <a:r>
              <a:rPr lang="en-US" b="1" i="1" baseline="30000" dirty="0" smtClean="0">
                <a:solidFill>
                  <a:schemeClr val="bg1"/>
                </a:solidFill>
              </a:rPr>
              <a:t>SM</a:t>
            </a:r>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 id="2147483651" r:id="rId3"/>
    <p:sldLayoutId id="2147483666" r:id="rId4"/>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p:titleStyle>
    <p:bodyStyle>
      <a:lvl1pPr marL="342900" indent="-342900" algn="l" rtl="0" eaLnBrk="1" fontAlgn="base" hangingPunct="1">
        <a:spcBef>
          <a:spcPct val="20000"/>
        </a:spcBef>
        <a:spcAft>
          <a:spcPct val="0"/>
        </a:spcAft>
        <a:buSzPct val="60000"/>
        <a:buFont typeface="Monotype Sorts" pitchFamily="2" charset="2"/>
        <a:buChar char="u"/>
        <a:defRPr sz="36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SzPct val="60000"/>
        <a:buFont typeface="Monotype Sorts" pitchFamily="2" charset="2"/>
        <a:buChar char="l"/>
        <a:defRPr sz="3200">
          <a:solidFill>
            <a:schemeClr val="tx1"/>
          </a:solidFill>
          <a:latin typeface="Calibri" pitchFamily="34" charset="0"/>
        </a:defRPr>
      </a:lvl2pPr>
      <a:lvl3pPr marL="1085850" indent="-228600" algn="l" rtl="0" eaLnBrk="1" fontAlgn="base" hangingPunct="1">
        <a:spcBef>
          <a:spcPct val="20000"/>
        </a:spcBef>
        <a:spcAft>
          <a:spcPct val="0"/>
        </a:spcAft>
        <a:buSzPct val="65000"/>
        <a:buFont typeface="Wingdings" pitchFamily="2" charset="2"/>
        <a:buChar char="§"/>
        <a:defRPr sz="3200">
          <a:solidFill>
            <a:schemeClr val="tx1"/>
          </a:solidFill>
          <a:latin typeface="Calibri" pitchFamily="34" charset="0"/>
        </a:defRPr>
      </a:lvl3pPr>
      <a:lvl4pPr marL="1428750" indent="-228600" algn="l" rtl="0" eaLnBrk="1" fontAlgn="base" hangingPunct="1">
        <a:spcBef>
          <a:spcPct val="20000"/>
        </a:spcBef>
        <a:spcAft>
          <a:spcPct val="0"/>
        </a:spcAft>
        <a:buChar char="–"/>
        <a:defRPr sz="2400">
          <a:solidFill>
            <a:schemeClr val="tx1"/>
          </a:solidFill>
          <a:latin typeface="Calibri" pitchFamily="34" charset="0"/>
        </a:defRPr>
      </a:lvl4pPr>
      <a:lvl5pPr marL="1771650" indent="-228600" algn="l" rtl="0" eaLnBrk="1" fontAlgn="base" hangingPunct="1">
        <a:spcBef>
          <a:spcPct val="20000"/>
        </a:spcBef>
        <a:spcAft>
          <a:spcPct val="0"/>
        </a:spcAft>
        <a:buChar char="•"/>
        <a:defRPr sz="2400">
          <a:solidFill>
            <a:schemeClr val="tx1"/>
          </a:solidFill>
          <a:latin typeface="Calibri" pitchFamily="34" charset="0"/>
        </a:defRPr>
      </a:lvl5pPr>
      <a:lvl6pPr marL="2228850" indent="-228600" algn="l" rtl="0" eaLnBrk="1" fontAlgn="base" hangingPunct="1">
        <a:spcBef>
          <a:spcPct val="20000"/>
        </a:spcBef>
        <a:spcAft>
          <a:spcPct val="0"/>
        </a:spcAft>
        <a:buChar char="•"/>
        <a:defRPr sz="1200">
          <a:solidFill>
            <a:schemeClr val="tx1"/>
          </a:solidFill>
          <a:latin typeface="Times New Roman" pitchFamily="18" charset="0"/>
        </a:defRPr>
      </a:lvl6pPr>
      <a:lvl7pPr marL="2686050" indent="-228600" algn="l" rtl="0" eaLnBrk="1" fontAlgn="base" hangingPunct="1">
        <a:spcBef>
          <a:spcPct val="20000"/>
        </a:spcBef>
        <a:spcAft>
          <a:spcPct val="0"/>
        </a:spcAft>
        <a:buChar char="•"/>
        <a:defRPr sz="1200">
          <a:solidFill>
            <a:schemeClr val="tx1"/>
          </a:solidFill>
          <a:latin typeface="Times New Roman" pitchFamily="18" charset="0"/>
        </a:defRPr>
      </a:lvl7pPr>
      <a:lvl8pPr marL="3143250" indent="-228600" algn="l" rtl="0" eaLnBrk="1" fontAlgn="base" hangingPunct="1">
        <a:spcBef>
          <a:spcPct val="20000"/>
        </a:spcBef>
        <a:spcAft>
          <a:spcPct val="0"/>
        </a:spcAft>
        <a:buChar char="•"/>
        <a:defRPr sz="1200">
          <a:solidFill>
            <a:schemeClr val="tx1"/>
          </a:solidFill>
          <a:latin typeface="Times New Roman" pitchFamily="18" charset="0"/>
        </a:defRPr>
      </a:lvl8pPr>
      <a:lvl9pPr marL="3600450" indent="-228600" algn="l" rtl="0" eaLnBrk="1" fontAlgn="base" hangingPunct="1">
        <a:spcBef>
          <a:spcPct val="20000"/>
        </a:spcBef>
        <a:spcAft>
          <a:spcPct val="0"/>
        </a:spcAft>
        <a:buChar char="•"/>
        <a:defRPr sz="12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pmermelstein@verizon.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brownt@hq.usp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685800" y="991859"/>
            <a:ext cx="7772400" cy="1143000"/>
          </a:xfrm>
        </p:spPr>
        <p:txBody>
          <a:bodyPr/>
          <a:lstStyle/>
          <a:p>
            <a:r>
              <a:rPr lang="en-US" sz="3600" dirty="0" smtClean="0"/>
              <a:t>Market Analysis and </a:t>
            </a:r>
            <a:br>
              <a:rPr lang="en-US" sz="3600" dirty="0" smtClean="0"/>
            </a:br>
            <a:r>
              <a:rPr lang="en-US" sz="3600" dirty="0" smtClean="0"/>
              <a:t>Growing the USPS Brand</a:t>
            </a:r>
            <a:endParaRPr lang="en-US" sz="3600" dirty="0"/>
          </a:p>
        </p:txBody>
      </p:sp>
      <p:sp>
        <p:nvSpPr>
          <p:cNvPr id="7" name="Subtitle 6"/>
          <p:cNvSpPr>
            <a:spLocks noGrp="1"/>
          </p:cNvSpPr>
          <p:nvPr>
            <p:ph type="subTitle" sz="quarter" idx="1"/>
          </p:nvPr>
        </p:nvSpPr>
        <p:spPr>
          <a:xfrm>
            <a:off x="1371600" y="2522199"/>
            <a:ext cx="6400800" cy="2087038"/>
          </a:xfrm>
        </p:spPr>
        <p:txBody>
          <a:bodyPr/>
          <a:lstStyle/>
          <a:p>
            <a:pPr>
              <a:spcBef>
                <a:spcPts val="0"/>
              </a:spcBef>
            </a:pPr>
            <a:r>
              <a:rPr lang="en-US" sz="2800" dirty="0" smtClean="0"/>
              <a:t>2016 Board of Governors Meeting</a:t>
            </a:r>
          </a:p>
          <a:p>
            <a:pPr>
              <a:spcBef>
                <a:spcPts val="0"/>
              </a:spcBef>
            </a:pPr>
            <a:r>
              <a:rPr lang="en-US" sz="2800" dirty="0" smtClean="0"/>
              <a:t>Pittsburgh, PA</a:t>
            </a:r>
          </a:p>
          <a:p>
            <a:pPr>
              <a:spcBef>
                <a:spcPts val="0"/>
              </a:spcBef>
            </a:pPr>
            <a:endParaRPr lang="en-US" sz="2800" dirty="0"/>
          </a:p>
          <a:p>
            <a:pPr>
              <a:spcBef>
                <a:spcPts val="0"/>
              </a:spcBef>
            </a:pPr>
            <a:r>
              <a:rPr lang="en-US" sz="2400" dirty="0" smtClean="0"/>
              <a:t>Paul Mermelstein SN, Marketing Chair </a:t>
            </a:r>
          </a:p>
          <a:p>
            <a:pPr>
              <a:spcBef>
                <a:spcPts val="0"/>
              </a:spcBef>
            </a:pPr>
            <a:r>
              <a:rPr lang="en-US" sz="2400" dirty="0" smtClean="0"/>
              <a:t>Tammy Brown, HQ Marketing Director </a:t>
            </a:r>
            <a:endParaRPr lang="en-US" sz="2400" dirty="0"/>
          </a:p>
        </p:txBody>
      </p:sp>
    </p:spTree>
    <p:extLst>
      <p:ext uri="{BB962C8B-B14F-4D97-AF65-F5344CB8AC3E}">
        <p14:creationId xmlns:p14="http://schemas.microsoft.com/office/powerpoint/2010/main" val="171894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III: Communication</a:t>
            </a:r>
            <a:endParaRPr lang="en-US" dirty="0"/>
          </a:p>
        </p:txBody>
      </p:sp>
      <p:sp>
        <p:nvSpPr>
          <p:cNvPr id="3" name="Content Placeholder 2"/>
          <p:cNvSpPr>
            <a:spLocks noGrp="1"/>
          </p:cNvSpPr>
          <p:nvPr>
            <p:ph idx="1"/>
          </p:nvPr>
        </p:nvSpPr>
        <p:spPr>
          <a:xfrm>
            <a:off x="685800" y="3655552"/>
            <a:ext cx="7772400" cy="2072148"/>
          </a:xfrm>
        </p:spPr>
        <p:txBody>
          <a:bodyPr/>
          <a:lstStyle/>
          <a:p>
            <a:r>
              <a:rPr lang="en-US" sz="2800" u="sng" dirty="0" smtClean="0"/>
              <a:t>Internal communication</a:t>
            </a:r>
            <a:r>
              <a:rPr lang="en-US" sz="2800" dirty="0" smtClean="0"/>
              <a:t>: between all levels and with all our members</a:t>
            </a:r>
          </a:p>
          <a:p>
            <a:r>
              <a:rPr lang="en-US" sz="2800" u="sng" dirty="0" smtClean="0"/>
              <a:t>External</a:t>
            </a:r>
            <a:r>
              <a:rPr lang="en-US" sz="2800" dirty="0" smtClean="0"/>
              <a:t>: to public for marketing, </a:t>
            </a:r>
            <a:r>
              <a:rPr lang="en-US" sz="2800" dirty="0"/>
              <a:t>sales, </a:t>
            </a:r>
            <a:r>
              <a:rPr lang="en-US" sz="2800" dirty="0" smtClean="0"/>
              <a:t>recruiting</a:t>
            </a:r>
          </a:p>
          <a:p>
            <a:r>
              <a:rPr lang="en-US" sz="2800" dirty="0" smtClean="0"/>
              <a:t>Based on our goals and values</a:t>
            </a:r>
            <a:endParaRPr lang="en-US" sz="2800" dirty="0"/>
          </a:p>
        </p:txBody>
      </p:sp>
      <p:pic>
        <p:nvPicPr>
          <p:cNvPr id="2050" name="49C2895A-DD8A-4583-98CC-CD33B33ED578" descr="ADFCA44D-4F7F-4E70-AB90-C9BDFBF4DFB8@attl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56" y="1297551"/>
            <a:ext cx="73533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39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Presence in the Marketplace</a:t>
            </a:r>
            <a:endParaRPr lang="en-US" dirty="0"/>
          </a:p>
        </p:txBody>
      </p:sp>
      <p:sp>
        <p:nvSpPr>
          <p:cNvPr id="3" name="Content Placeholder 2"/>
          <p:cNvSpPr>
            <a:spLocks noGrp="1"/>
          </p:cNvSpPr>
          <p:nvPr>
            <p:ph sz="half" idx="1"/>
          </p:nvPr>
        </p:nvSpPr>
        <p:spPr>
          <a:xfrm>
            <a:off x="628650" y="1317625"/>
            <a:ext cx="2393950" cy="4351338"/>
          </a:xfrm>
        </p:spPr>
        <p:txBody>
          <a:bodyPr/>
          <a:lstStyle/>
          <a:p>
            <a:r>
              <a:rPr lang="en-US" sz="3200" dirty="0" smtClean="0"/>
              <a:t>Problem:</a:t>
            </a:r>
          </a:p>
          <a:p>
            <a:r>
              <a:rPr lang="en-US" sz="3200" dirty="0" smtClean="0"/>
              <a:t>Image:</a:t>
            </a:r>
          </a:p>
          <a:p>
            <a:r>
              <a:rPr lang="en-US" sz="3200" dirty="0" smtClean="0"/>
              <a:t>Challenge:</a:t>
            </a:r>
          </a:p>
          <a:p>
            <a:endParaRPr lang="en-US" sz="3200" dirty="0" smtClean="0"/>
          </a:p>
          <a:p>
            <a:pPr>
              <a:spcBef>
                <a:spcPts val="0"/>
              </a:spcBef>
            </a:pPr>
            <a:r>
              <a:rPr lang="en-US" sz="3200" dirty="0" smtClean="0"/>
              <a:t>Objective:</a:t>
            </a:r>
            <a:endParaRPr lang="en-US" sz="3200" dirty="0"/>
          </a:p>
        </p:txBody>
      </p:sp>
      <p:sp>
        <p:nvSpPr>
          <p:cNvPr id="4" name="Content Placeholder 3"/>
          <p:cNvSpPr>
            <a:spLocks noGrp="1"/>
          </p:cNvSpPr>
          <p:nvPr>
            <p:ph sz="half" idx="2"/>
          </p:nvPr>
        </p:nvSpPr>
        <p:spPr>
          <a:xfrm>
            <a:off x="3130550" y="1317625"/>
            <a:ext cx="5797550" cy="4351338"/>
          </a:xfrm>
        </p:spPr>
        <p:txBody>
          <a:bodyPr/>
          <a:lstStyle/>
          <a:p>
            <a:pPr marL="0" indent="0">
              <a:buNone/>
            </a:pPr>
            <a:r>
              <a:rPr lang="en-US" sz="3200" dirty="0"/>
              <a:t>Familiarity </a:t>
            </a:r>
            <a:r>
              <a:rPr lang="en-US" sz="3200" dirty="0" smtClean="0"/>
              <a:t>&amp; name recognition</a:t>
            </a:r>
          </a:p>
          <a:p>
            <a:pPr marL="0" indent="0">
              <a:buNone/>
            </a:pPr>
            <a:r>
              <a:rPr lang="en-US" sz="3200" dirty="0"/>
              <a:t>What do people think of us</a:t>
            </a:r>
            <a:r>
              <a:rPr lang="en-US" sz="3200" dirty="0" smtClean="0"/>
              <a:t>?</a:t>
            </a:r>
          </a:p>
          <a:p>
            <a:pPr marL="0" indent="0">
              <a:buNone/>
            </a:pPr>
            <a:r>
              <a:rPr lang="en-US" sz="3200" dirty="0"/>
              <a:t>Create a positive, clearly recognized </a:t>
            </a:r>
            <a:r>
              <a:rPr lang="en-US" sz="3200" dirty="0" smtClean="0"/>
              <a:t>identity</a:t>
            </a:r>
          </a:p>
          <a:p>
            <a:pPr marL="0" indent="0">
              <a:buNone/>
            </a:pPr>
            <a:r>
              <a:rPr lang="en-US" sz="3200" dirty="0"/>
              <a:t>Generate desire to know more about USPS</a:t>
            </a:r>
          </a:p>
        </p:txBody>
      </p:sp>
    </p:spTree>
    <p:extLst>
      <p:ext uri="{BB962C8B-B14F-4D97-AF65-F5344CB8AC3E}">
        <p14:creationId xmlns:p14="http://schemas.microsoft.com/office/powerpoint/2010/main" val="3056919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USPS Brand Development Ad</a:t>
            </a:r>
            <a:endParaRPr lang="en-US" dirty="0"/>
          </a:p>
        </p:txBody>
      </p:sp>
      <p:sp>
        <p:nvSpPr>
          <p:cNvPr id="3" name="Content Placeholder 2"/>
          <p:cNvSpPr>
            <a:spLocks noGrp="1"/>
          </p:cNvSpPr>
          <p:nvPr>
            <p:ph idx="1"/>
          </p:nvPr>
        </p:nvSpPr>
        <p:spPr>
          <a:xfrm>
            <a:off x="685800" y="1447799"/>
            <a:ext cx="4020424" cy="3980543"/>
          </a:xfrm>
        </p:spPr>
        <p:txBody>
          <a:bodyPr/>
          <a:lstStyle/>
          <a:p>
            <a:r>
              <a:rPr lang="en-US" dirty="0" smtClean="0"/>
              <a:t>Visually connects to our message</a:t>
            </a:r>
          </a:p>
          <a:p>
            <a:r>
              <a:rPr lang="en-US" dirty="0" smtClean="0"/>
              <a:t>Conveys excitement</a:t>
            </a:r>
          </a:p>
          <a:p>
            <a:r>
              <a:rPr lang="en-US" dirty="0" smtClean="0"/>
              <a:t>Gets attention</a:t>
            </a:r>
          </a:p>
          <a:p>
            <a:r>
              <a:rPr lang="en-US" dirty="0" smtClean="0"/>
              <a:t>Provides information</a:t>
            </a:r>
          </a:p>
          <a:p>
            <a:r>
              <a:rPr lang="en-US" dirty="0" smtClean="0"/>
              <a:t>Appeals to both  emotion and reason </a:t>
            </a:r>
            <a:endParaRPr lang="en-US" dirty="0"/>
          </a:p>
        </p:txBody>
      </p:sp>
      <p:pic>
        <p:nvPicPr>
          <p:cNvPr id="4" name="Picture 3"/>
          <p:cNvPicPr>
            <a:picLocks noChangeAspect="1"/>
          </p:cNvPicPr>
          <p:nvPr/>
        </p:nvPicPr>
        <p:blipFill>
          <a:blip r:embed="rId3"/>
          <a:stretch>
            <a:fillRect/>
          </a:stretch>
        </p:blipFill>
        <p:spPr>
          <a:xfrm>
            <a:off x="5438774" y="1457325"/>
            <a:ext cx="3105269" cy="2808543"/>
          </a:xfrm>
          <a:prstGeom prst="rect">
            <a:avLst/>
          </a:prstGeom>
          <a:ln>
            <a:solidFill>
              <a:schemeClr val="accent1"/>
            </a:solidFill>
          </a:ln>
          <a:effectLst>
            <a:outerShdw blurRad="50800" dist="38100" dir="2700000" algn="tl" rotWithShape="0">
              <a:prstClr val="black">
                <a:alpha val="40000"/>
              </a:prstClr>
            </a:outerShdw>
          </a:effectLst>
        </p:spPr>
      </p:pic>
      <p:sp>
        <p:nvSpPr>
          <p:cNvPr id="5" name="Right Arrow 4"/>
          <p:cNvSpPr/>
          <p:nvPr/>
        </p:nvSpPr>
        <p:spPr bwMode="auto">
          <a:xfrm>
            <a:off x="4553902" y="1971952"/>
            <a:ext cx="664848" cy="364847"/>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72479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Photo Shoot</a:t>
            </a:r>
            <a:endParaRPr lang="en-US" dirty="0"/>
          </a:p>
        </p:txBody>
      </p:sp>
      <p:sp>
        <p:nvSpPr>
          <p:cNvPr id="3" name="Content Placeholder 2"/>
          <p:cNvSpPr>
            <a:spLocks noGrp="1"/>
          </p:cNvSpPr>
          <p:nvPr>
            <p:ph idx="1"/>
          </p:nvPr>
        </p:nvSpPr>
        <p:spPr/>
        <p:txBody>
          <a:bodyPr/>
          <a:lstStyle/>
          <a:p>
            <a:r>
              <a:rPr lang="en-US" sz="2800" dirty="0" smtClean="0"/>
              <a:t>Kudos to </a:t>
            </a:r>
          </a:p>
          <a:p>
            <a:pPr lvl="1"/>
            <a:r>
              <a:rPr lang="en-US" sz="2400" dirty="0" smtClean="0"/>
              <a:t>P/D/C Marty Lafferty</a:t>
            </a:r>
          </a:p>
          <a:p>
            <a:pPr lvl="1"/>
            <a:r>
              <a:rPr lang="en-US" sz="2400" dirty="0" smtClean="0"/>
              <a:t>D/C Randy Stowe</a:t>
            </a:r>
          </a:p>
          <a:p>
            <a:pPr lvl="1"/>
            <a:r>
              <a:rPr lang="en-US" sz="2400" dirty="0" err="1" smtClean="0"/>
              <a:t>Cdr</a:t>
            </a:r>
            <a:r>
              <a:rPr lang="en-US" sz="2400" dirty="0" smtClean="0"/>
              <a:t> David </a:t>
            </a:r>
            <a:r>
              <a:rPr lang="en-US" sz="2400" dirty="0" err="1" smtClean="0"/>
              <a:t>Eberle</a:t>
            </a:r>
            <a:endParaRPr lang="en-US" sz="2400" dirty="0" smtClean="0"/>
          </a:p>
          <a:p>
            <a:pPr lvl="1"/>
            <a:r>
              <a:rPr lang="en-US" sz="2400" dirty="0" smtClean="0"/>
              <a:t>All the members of Smith Mountain Lake squadron</a:t>
            </a:r>
          </a:p>
          <a:p>
            <a:r>
              <a:rPr lang="en-US" sz="2800" dirty="0" smtClean="0"/>
              <a:t>Professional photographer</a:t>
            </a:r>
          </a:p>
          <a:p>
            <a:r>
              <a:rPr lang="en-US" sz="2800" dirty="0" smtClean="0"/>
              <a:t>Professional graphic artist</a:t>
            </a:r>
          </a:p>
          <a:p>
            <a:r>
              <a:rPr lang="en-US" sz="2800" dirty="0" smtClean="0"/>
              <a:t>Close coordination with R+M</a:t>
            </a:r>
          </a:p>
          <a:p>
            <a:endParaRPr lang="en-US" sz="2800" dirty="0"/>
          </a:p>
        </p:txBody>
      </p:sp>
    </p:spTree>
    <p:extLst>
      <p:ext uri="{BB962C8B-B14F-4D97-AF65-F5344CB8AC3E}">
        <p14:creationId xmlns:p14="http://schemas.microsoft.com/office/powerpoint/2010/main" val="69159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aul\Desktop\Wave\Trade Dress New.mask.eps\Trade Dress New.mask.eps"/>
          <p:cNvPicPr>
            <a:picLocks noChangeAspect="1" noChangeArrowheads="1"/>
          </p:cNvPicPr>
          <p:nvPr/>
        </p:nvPicPr>
        <p:blipFill>
          <a:blip r:embed="rId3" cstate="print"/>
          <a:srcRect/>
          <a:stretch>
            <a:fillRect/>
          </a:stretch>
        </p:blipFill>
        <p:spPr bwMode="auto">
          <a:xfrm>
            <a:off x="0" y="4708733"/>
            <a:ext cx="9144000" cy="2149267"/>
          </a:xfrm>
          <a:prstGeom prst="rect">
            <a:avLst/>
          </a:prstGeom>
          <a:noFill/>
        </p:spPr>
      </p:pic>
      <p:sp>
        <p:nvSpPr>
          <p:cNvPr id="2" name="Title 1"/>
          <p:cNvSpPr>
            <a:spLocks noGrp="1"/>
          </p:cNvSpPr>
          <p:nvPr>
            <p:ph type="title"/>
          </p:nvPr>
        </p:nvSpPr>
        <p:spPr/>
        <p:txBody>
          <a:bodyPr/>
          <a:lstStyle/>
          <a:p>
            <a:r>
              <a:rPr lang="en-US" dirty="0" smtClean="0"/>
              <a:t>USPS </a:t>
            </a:r>
            <a:r>
              <a:rPr lang="en-US" dirty="0"/>
              <a:t>Brand </a:t>
            </a:r>
            <a:r>
              <a:rPr lang="en-US" dirty="0" smtClean="0"/>
              <a:t>Development Ad</a:t>
            </a:r>
            <a:endParaRPr lang="en-US" dirty="0"/>
          </a:p>
        </p:txBody>
      </p:sp>
      <p:sp>
        <p:nvSpPr>
          <p:cNvPr id="21" name="Content Placeholder 20"/>
          <p:cNvSpPr>
            <a:spLocks noGrp="1"/>
          </p:cNvSpPr>
          <p:nvPr>
            <p:ph idx="1"/>
          </p:nvPr>
        </p:nvSpPr>
        <p:spPr>
          <a:xfrm>
            <a:off x="5317958" y="1214074"/>
            <a:ext cx="3546050" cy="3092455"/>
          </a:xfrm>
        </p:spPr>
        <p:txBody>
          <a:bodyPr/>
          <a:lstStyle/>
          <a:p>
            <a:r>
              <a:rPr lang="en-US" sz="2400" dirty="0" smtClean="0"/>
              <a:t>Excitement/Anticipation</a:t>
            </a:r>
          </a:p>
          <a:p>
            <a:r>
              <a:rPr lang="en-US" sz="2400" dirty="0" smtClean="0"/>
              <a:t>Welcoming/Inviting</a:t>
            </a:r>
          </a:p>
          <a:p>
            <a:r>
              <a:rPr lang="en-US" sz="2400" dirty="0" smtClean="0"/>
              <a:t>Benefits to viewer</a:t>
            </a:r>
          </a:p>
          <a:p>
            <a:pPr lvl="1"/>
            <a:r>
              <a:rPr lang="en-US" sz="2000" dirty="0" smtClean="0"/>
              <a:t>Learn</a:t>
            </a:r>
          </a:p>
          <a:p>
            <a:pPr lvl="1"/>
            <a:r>
              <a:rPr lang="en-US" sz="2000" dirty="0" smtClean="0"/>
              <a:t>Engage</a:t>
            </a:r>
          </a:p>
          <a:p>
            <a:pPr lvl="1"/>
            <a:r>
              <a:rPr lang="en-US" sz="2000" dirty="0" smtClean="0"/>
              <a:t>Connect</a:t>
            </a:r>
          </a:p>
          <a:p>
            <a:r>
              <a:rPr lang="en-US" sz="2400" dirty="0" smtClean="0"/>
              <a:t>Raises interest</a:t>
            </a:r>
          </a:p>
          <a:p>
            <a:r>
              <a:rPr lang="en-US" sz="2400" dirty="0" smtClean="0"/>
              <a:t>Name recognition</a:t>
            </a:r>
          </a:p>
        </p:txBody>
      </p:sp>
      <p:pic>
        <p:nvPicPr>
          <p:cNvPr id="4" name="Picture 3"/>
          <p:cNvPicPr>
            <a:picLocks noChangeAspect="1"/>
          </p:cNvPicPr>
          <p:nvPr/>
        </p:nvPicPr>
        <p:blipFill>
          <a:blip r:embed="rId4"/>
          <a:stretch>
            <a:fillRect/>
          </a:stretch>
        </p:blipFill>
        <p:spPr>
          <a:xfrm>
            <a:off x="427702" y="1143000"/>
            <a:ext cx="4652630" cy="5562811"/>
          </a:xfrm>
          <a:prstGeom prst="rect">
            <a:avLst/>
          </a:prstGeom>
          <a:effectLst>
            <a:outerShdw blurRad="50800" dist="38100" dir="2700000" algn="tl" rotWithShape="0">
              <a:prstClr val="black">
                <a:alpha val="40000"/>
              </a:prstClr>
            </a:outerShdw>
          </a:effectLst>
        </p:spPr>
      </p:pic>
      <p:sp>
        <p:nvSpPr>
          <p:cNvPr id="7" name="Rounded Rectangle 6"/>
          <p:cNvSpPr/>
          <p:nvPr/>
        </p:nvSpPr>
        <p:spPr bwMode="auto">
          <a:xfrm>
            <a:off x="5594962" y="4839469"/>
            <a:ext cx="2952138" cy="943897"/>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dirty="0">
                <a:latin typeface="+mn-lt"/>
              </a:rPr>
              <a:t>And yes, she’s wearing her </a:t>
            </a:r>
            <a:r>
              <a:rPr lang="en-US" dirty="0" smtClean="0">
                <a:latin typeface="+mn-lt"/>
              </a:rPr>
              <a:t>life vest!</a:t>
            </a:r>
            <a:endParaRPr lang="en-US" dirty="0">
              <a:latin typeface="+mn-lt"/>
            </a:endParaRPr>
          </a:p>
        </p:txBody>
      </p:sp>
    </p:spTree>
    <p:extLst>
      <p:ext uri="{BB962C8B-B14F-4D97-AF65-F5344CB8AC3E}">
        <p14:creationId xmlns:p14="http://schemas.microsoft.com/office/powerpoint/2010/main" val="2144045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Upcoming Plans</a:t>
            </a:r>
            <a:endParaRPr lang="en-US" dirty="0"/>
          </a:p>
        </p:txBody>
      </p:sp>
      <p:sp>
        <p:nvSpPr>
          <p:cNvPr id="3" name="Content Placeholder 2"/>
          <p:cNvSpPr>
            <a:spLocks noGrp="1"/>
          </p:cNvSpPr>
          <p:nvPr>
            <p:ph idx="1"/>
          </p:nvPr>
        </p:nvSpPr>
        <p:spPr/>
        <p:txBody>
          <a:bodyPr/>
          <a:lstStyle/>
          <a:p>
            <a:r>
              <a:rPr lang="en-US" dirty="0" smtClean="0"/>
              <a:t>Seamanship email campaign</a:t>
            </a:r>
          </a:p>
          <a:p>
            <a:pPr lvl="1"/>
            <a:r>
              <a:rPr lang="en-US" dirty="0" smtClean="0"/>
              <a:t>Non-member emails from prior encounters</a:t>
            </a:r>
          </a:p>
          <a:p>
            <a:pPr lvl="1"/>
            <a:r>
              <a:rPr lang="en-US" dirty="0" smtClean="0"/>
              <a:t>Beta test in D15 &amp; D22 now</a:t>
            </a:r>
          </a:p>
          <a:p>
            <a:r>
              <a:rPr lang="en-US" dirty="0" smtClean="0"/>
              <a:t>ABC ad campaign</a:t>
            </a:r>
          </a:p>
          <a:p>
            <a:pPr lvl="1"/>
            <a:r>
              <a:rPr lang="en-US" dirty="0"/>
              <a:t>Dual goals: Sales and new members</a:t>
            </a:r>
          </a:p>
          <a:p>
            <a:pPr lvl="1"/>
            <a:r>
              <a:rPr lang="en-US" dirty="0"/>
              <a:t>Both online and classroom delivery</a:t>
            </a:r>
          </a:p>
          <a:p>
            <a:pPr lvl="1"/>
            <a:r>
              <a:rPr lang="en-US" dirty="0"/>
              <a:t>Collaboration with districts &amp; </a:t>
            </a:r>
            <a:r>
              <a:rPr lang="en-US" dirty="0" smtClean="0"/>
              <a:t>squadrons</a:t>
            </a:r>
          </a:p>
          <a:p>
            <a:pPr lvl="1"/>
            <a:r>
              <a:rPr lang="en-US" dirty="0" smtClean="0"/>
              <a:t>Seeking funding</a:t>
            </a:r>
            <a:endParaRPr lang="en-US" dirty="0"/>
          </a:p>
          <a:p>
            <a:endParaRPr lang="en-US" dirty="0" smtClean="0"/>
          </a:p>
          <a:p>
            <a:pPr lvl="1"/>
            <a:endParaRPr lang="en-US" dirty="0"/>
          </a:p>
        </p:txBody>
      </p:sp>
    </p:spTree>
    <p:extLst>
      <p:ext uri="{BB962C8B-B14F-4D97-AF65-F5344CB8AC3E}">
        <p14:creationId xmlns:p14="http://schemas.microsoft.com/office/powerpoint/2010/main" val="551402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Squadron Support - Available NOW!</a:t>
            </a:r>
            <a:endParaRPr lang="en-US" dirty="0"/>
          </a:p>
        </p:txBody>
      </p:sp>
      <p:sp>
        <p:nvSpPr>
          <p:cNvPr id="3" name="Content Placeholder 2"/>
          <p:cNvSpPr>
            <a:spLocks noGrp="1"/>
          </p:cNvSpPr>
          <p:nvPr>
            <p:ph idx="1"/>
          </p:nvPr>
        </p:nvSpPr>
        <p:spPr>
          <a:xfrm>
            <a:off x="685800" y="1364672"/>
            <a:ext cx="7772400" cy="4267200"/>
          </a:xfrm>
        </p:spPr>
        <p:txBody>
          <a:bodyPr/>
          <a:lstStyle/>
          <a:p>
            <a:r>
              <a:rPr lang="en-US" dirty="0" smtClean="0"/>
              <a:t>Guidance for all squadron officers</a:t>
            </a:r>
          </a:p>
          <a:p>
            <a:pPr lvl="1"/>
            <a:r>
              <a:rPr lang="en-US" dirty="0" smtClean="0"/>
              <a:t>Promoting the squadron</a:t>
            </a:r>
          </a:p>
          <a:p>
            <a:pPr lvl="1"/>
            <a:r>
              <a:rPr lang="en-US" dirty="0" smtClean="0"/>
              <a:t>Recruiting members</a:t>
            </a:r>
          </a:p>
          <a:p>
            <a:pPr lvl="1"/>
            <a:r>
              <a:rPr lang="en-US" dirty="0" smtClean="0"/>
              <a:t>Education programs on Marketing</a:t>
            </a:r>
          </a:p>
          <a:p>
            <a:r>
              <a:rPr lang="en-US" dirty="0" smtClean="0"/>
              <a:t>Marketing materials</a:t>
            </a:r>
          </a:p>
          <a:p>
            <a:pPr lvl="1"/>
            <a:r>
              <a:rPr lang="en-US" dirty="0" smtClean="0"/>
              <a:t>Tri-fold brochure</a:t>
            </a:r>
          </a:p>
          <a:p>
            <a:pPr lvl="1"/>
            <a:r>
              <a:rPr lang="en-US" dirty="0" smtClean="0"/>
              <a:t>10 slide PowerPoint presentation</a:t>
            </a:r>
          </a:p>
          <a:p>
            <a:r>
              <a:rPr lang="en-US" dirty="0" smtClean="0"/>
              <a:t>All downloadable from MARCOM page</a:t>
            </a:r>
          </a:p>
        </p:txBody>
      </p:sp>
    </p:spTree>
    <p:extLst>
      <p:ext uri="{BB962C8B-B14F-4D97-AF65-F5344CB8AC3E}">
        <p14:creationId xmlns:p14="http://schemas.microsoft.com/office/powerpoint/2010/main" val="680183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8052" y="1640824"/>
            <a:ext cx="7772400" cy="838200"/>
          </a:xfrm>
        </p:spPr>
        <p:txBody>
          <a:bodyPr/>
          <a:lstStyle/>
          <a:p>
            <a:pPr>
              <a:spcAft>
                <a:spcPts val="600"/>
              </a:spcAft>
            </a:pPr>
            <a:r>
              <a:rPr lang="en-US" dirty="0" smtClean="0"/>
              <a:t>Thank </a:t>
            </a:r>
            <a:r>
              <a:rPr lang="en-US" dirty="0"/>
              <a:t>You</a:t>
            </a:r>
            <a:endParaRPr lang="en-US" sz="2800" dirty="0"/>
          </a:p>
        </p:txBody>
      </p:sp>
      <p:sp>
        <p:nvSpPr>
          <p:cNvPr id="3" name="Title 3"/>
          <p:cNvSpPr txBox="1">
            <a:spLocks/>
          </p:cNvSpPr>
          <p:nvPr/>
        </p:nvSpPr>
        <p:spPr bwMode="auto">
          <a:xfrm>
            <a:off x="678052" y="3378414"/>
            <a:ext cx="7772400" cy="123514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4000">
                <a:solidFill>
                  <a:srgbClr val="007399"/>
                </a:solidFill>
                <a:latin typeface="Calibri" pitchFamily="34" charset="0"/>
                <a:ea typeface="+mj-ea"/>
                <a:cs typeface="+mj-cs"/>
              </a:defRPr>
            </a:lvl1pPr>
            <a:lvl2pPr algn="ctr" rtl="0" eaLnBrk="1" fontAlgn="base" hangingPunct="1">
              <a:spcBef>
                <a:spcPct val="0"/>
              </a:spcBef>
              <a:spcAft>
                <a:spcPct val="0"/>
              </a:spcAft>
              <a:defRPr sz="2400">
                <a:solidFill>
                  <a:srgbClr val="007399"/>
                </a:solidFill>
                <a:latin typeface="Arial" charset="0"/>
              </a:defRPr>
            </a:lvl2pPr>
            <a:lvl3pPr algn="ctr" rtl="0" eaLnBrk="1" fontAlgn="base" hangingPunct="1">
              <a:spcBef>
                <a:spcPct val="0"/>
              </a:spcBef>
              <a:spcAft>
                <a:spcPct val="0"/>
              </a:spcAft>
              <a:defRPr sz="2400">
                <a:solidFill>
                  <a:srgbClr val="007399"/>
                </a:solidFill>
                <a:latin typeface="Arial" charset="0"/>
              </a:defRPr>
            </a:lvl3pPr>
            <a:lvl4pPr algn="ctr" rtl="0" eaLnBrk="1" fontAlgn="base" hangingPunct="1">
              <a:spcBef>
                <a:spcPct val="0"/>
              </a:spcBef>
              <a:spcAft>
                <a:spcPct val="0"/>
              </a:spcAft>
              <a:defRPr sz="2400">
                <a:solidFill>
                  <a:srgbClr val="007399"/>
                </a:solidFill>
                <a:latin typeface="Arial" charset="0"/>
              </a:defRPr>
            </a:lvl4pPr>
            <a:lvl5pPr algn="ctr" rtl="0" eaLnBrk="1" fontAlgn="base" hangingPunct="1">
              <a:spcBef>
                <a:spcPct val="0"/>
              </a:spcBef>
              <a:spcAft>
                <a:spcPct val="0"/>
              </a:spcAft>
              <a:defRPr sz="2400">
                <a:solidFill>
                  <a:srgbClr val="007399"/>
                </a:solidFill>
                <a:latin typeface="Arial" charset="0"/>
              </a:defRPr>
            </a:lvl5pPr>
            <a:lvl6pPr marL="457200" algn="ctr" rtl="0" eaLnBrk="1" fontAlgn="base" hangingPunct="1">
              <a:spcBef>
                <a:spcPct val="0"/>
              </a:spcBef>
              <a:spcAft>
                <a:spcPct val="0"/>
              </a:spcAft>
              <a:defRPr sz="2400">
                <a:solidFill>
                  <a:srgbClr val="007399"/>
                </a:solidFill>
                <a:latin typeface="Arial" charset="0"/>
              </a:defRPr>
            </a:lvl6pPr>
            <a:lvl7pPr marL="914400" algn="ctr" rtl="0" eaLnBrk="1" fontAlgn="base" hangingPunct="1">
              <a:spcBef>
                <a:spcPct val="0"/>
              </a:spcBef>
              <a:spcAft>
                <a:spcPct val="0"/>
              </a:spcAft>
              <a:defRPr sz="2400">
                <a:solidFill>
                  <a:srgbClr val="007399"/>
                </a:solidFill>
                <a:latin typeface="Arial" charset="0"/>
              </a:defRPr>
            </a:lvl7pPr>
            <a:lvl8pPr marL="1371600" algn="ctr" rtl="0" eaLnBrk="1" fontAlgn="base" hangingPunct="1">
              <a:spcBef>
                <a:spcPct val="0"/>
              </a:spcBef>
              <a:spcAft>
                <a:spcPct val="0"/>
              </a:spcAft>
              <a:defRPr sz="2400">
                <a:solidFill>
                  <a:srgbClr val="007399"/>
                </a:solidFill>
                <a:latin typeface="Arial" charset="0"/>
              </a:defRPr>
            </a:lvl8pPr>
            <a:lvl9pPr marL="1828800" algn="ctr" rtl="0" eaLnBrk="1" fontAlgn="base" hangingPunct="1">
              <a:spcBef>
                <a:spcPct val="0"/>
              </a:spcBef>
              <a:spcAft>
                <a:spcPct val="0"/>
              </a:spcAft>
              <a:defRPr sz="2400">
                <a:solidFill>
                  <a:srgbClr val="007399"/>
                </a:solidFill>
                <a:latin typeface="Arial" charset="0"/>
              </a:defRPr>
            </a:lvl9pPr>
          </a:lstStyle>
          <a:p>
            <a:r>
              <a:rPr lang="en-US" sz="2800" kern="0" dirty="0" smtClean="0"/>
              <a:t>Your Marketing Team</a:t>
            </a:r>
          </a:p>
          <a:p>
            <a:endParaRPr lang="en-US" sz="2800" kern="0" dirty="0" smtClean="0"/>
          </a:p>
          <a:p>
            <a:pPr>
              <a:spcAft>
                <a:spcPts val="600"/>
              </a:spcAft>
            </a:pPr>
            <a:r>
              <a:rPr lang="en-US" sz="2400" kern="0" dirty="0" smtClean="0"/>
              <a:t>Contacts:</a:t>
            </a:r>
            <a:endParaRPr lang="en-US" sz="2000" kern="0" dirty="0" smtClean="0"/>
          </a:p>
          <a:p>
            <a:r>
              <a:rPr lang="en-US" sz="2400" kern="0" dirty="0" smtClean="0"/>
              <a:t>R/C Paul Mermelstein, SN</a:t>
            </a:r>
          </a:p>
          <a:p>
            <a:pPr>
              <a:spcAft>
                <a:spcPts val="600"/>
              </a:spcAft>
            </a:pPr>
            <a:r>
              <a:rPr lang="en-US" sz="2000" kern="0" dirty="0" smtClean="0">
                <a:hlinkClick r:id="rId3"/>
              </a:rPr>
              <a:t>pmermelstein@verizon.net</a:t>
            </a:r>
            <a:endParaRPr lang="en-US" sz="2400" kern="0" dirty="0" smtClean="0"/>
          </a:p>
          <a:p>
            <a:r>
              <a:rPr lang="en-US" sz="2400" kern="0" dirty="0" smtClean="0"/>
              <a:t>Tammy Brown</a:t>
            </a:r>
            <a:endParaRPr lang="en-US" sz="2400" kern="0" dirty="0"/>
          </a:p>
          <a:p>
            <a:r>
              <a:rPr lang="en-US" sz="2000" kern="0" dirty="0" smtClean="0">
                <a:hlinkClick r:id="rId4"/>
              </a:rPr>
              <a:t>brownt@hq.usps.org</a:t>
            </a:r>
            <a:endParaRPr lang="en-US" sz="2000" kern="0" dirty="0"/>
          </a:p>
          <a:p>
            <a:endParaRPr lang="en-US" sz="3200" kern="0" dirty="0" smtClean="0"/>
          </a:p>
        </p:txBody>
      </p:sp>
    </p:spTree>
    <p:extLst>
      <p:ext uri="{BB962C8B-B14F-4D97-AF65-F5344CB8AC3E}">
        <p14:creationId xmlns:p14="http://schemas.microsoft.com/office/powerpoint/2010/main" val="2199219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and Self Assessment:</a:t>
            </a:r>
            <a:br>
              <a:rPr lang="en-US" dirty="0" smtClean="0"/>
            </a:br>
            <a:r>
              <a:rPr lang="en-US" dirty="0" smtClean="0"/>
              <a:t>R+M </a:t>
            </a:r>
            <a:r>
              <a:rPr lang="en-US" dirty="0"/>
              <a:t>Engagement</a:t>
            </a:r>
          </a:p>
        </p:txBody>
      </p:sp>
      <p:sp>
        <p:nvSpPr>
          <p:cNvPr id="3" name="Content Placeholder 2"/>
          <p:cNvSpPr>
            <a:spLocks noGrp="1"/>
          </p:cNvSpPr>
          <p:nvPr>
            <p:ph idx="1"/>
          </p:nvPr>
        </p:nvSpPr>
        <p:spPr>
          <a:xfrm>
            <a:off x="685800" y="1295400"/>
            <a:ext cx="7772400" cy="4267200"/>
          </a:xfrm>
        </p:spPr>
        <p:txBody>
          <a:bodyPr/>
          <a:lstStyle/>
          <a:p>
            <a:r>
              <a:rPr lang="en-US" sz="2800" dirty="0" smtClean="0"/>
              <a:t>Phase I:</a:t>
            </a:r>
          </a:p>
          <a:p>
            <a:pPr lvl="1"/>
            <a:r>
              <a:rPr lang="en-US" sz="2400" dirty="0" smtClean="0"/>
              <a:t>Who are we? What do we want to be?</a:t>
            </a:r>
          </a:p>
          <a:p>
            <a:pPr lvl="1"/>
            <a:r>
              <a:rPr lang="en-US" sz="2400" dirty="0" smtClean="0"/>
              <a:t>Who do we serve? Who do we want to serve?</a:t>
            </a:r>
          </a:p>
          <a:p>
            <a:r>
              <a:rPr lang="en-US" sz="2800" dirty="0" smtClean="0"/>
              <a:t>Phase II: </a:t>
            </a:r>
          </a:p>
          <a:p>
            <a:pPr lvl="1"/>
            <a:r>
              <a:rPr lang="en-US" sz="2400" dirty="0" smtClean="0"/>
              <a:t>What do we provide? What should we provide? </a:t>
            </a:r>
          </a:p>
          <a:p>
            <a:pPr lvl="1"/>
            <a:r>
              <a:rPr lang="en-US" sz="2400" dirty="0" smtClean="0"/>
              <a:t>How should we package it? How to deliver it?</a:t>
            </a:r>
          </a:p>
          <a:p>
            <a:r>
              <a:rPr lang="en-US" sz="2800" dirty="0" smtClean="0"/>
              <a:t>Phase III:</a:t>
            </a:r>
          </a:p>
          <a:p>
            <a:pPr lvl="1"/>
            <a:r>
              <a:rPr lang="en-US" sz="2400" dirty="0" smtClean="0"/>
              <a:t>How do we communicate, internally and externally?</a:t>
            </a:r>
          </a:p>
          <a:p>
            <a:pPr lvl="1"/>
            <a:r>
              <a:rPr lang="en-US" sz="2400" dirty="0" smtClean="0"/>
              <a:t>How do we promote ourselves and offerings?</a:t>
            </a:r>
            <a:endParaRPr lang="en-US" sz="2400" dirty="0"/>
          </a:p>
        </p:txBody>
      </p:sp>
    </p:spTree>
    <p:extLst>
      <p:ext uri="{BB962C8B-B14F-4D97-AF65-F5344CB8AC3E}">
        <p14:creationId xmlns:p14="http://schemas.microsoft.com/office/powerpoint/2010/main" val="3483623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 Our Personality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52383233"/>
              </p:ext>
            </p:extLst>
          </p:nvPr>
        </p:nvGraphicFramePr>
        <p:xfrm>
          <a:off x="685800" y="1381073"/>
          <a:ext cx="8026400" cy="3979038"/>
        </p:xfrm>
        <a:graphic>
          <a:graphicData uri="http://schemas.openxmlformats.org/drawingml/2006/table">
            <a:tbl>
              <a:tblPr firstRow="1" firstCol="1" bandRow="1">
                <a:tableStyleId>{5C22544A-7EE6-4342-B048-85BDC9FD1C3A}</a:tableStyleId>
              </a:tblPr>
              <a:tblGrid>
                <a:gridCol w="1828592"/>
                <a:gridCol w="6197808"/>
              </a:tblGrid>
              <a:tr h="230549">
                <a:tc>
                  <a:txBody>
                    <a:bodyPr/>
                    <a:lstStyle/>
                    <a:p>
                      <a:pPr marL="0" marR="0">
                        <a:lnSpc>
                          <a:spcPct val="107000"/>
                        </a:lnSpc>
                        <a:spcBef>
                          <a:spcPts val="0"/>
                        </a:spcBef>
                        <a:spcAft>
                          <a:spcPts val="0"/>
                        </a:spcAft>
                      </a:pPr>
                      <a:r>
                        <a:rPr lang="en-US" sz="2000" b="1" dirty="0">
                          <a:effectLst/>
                        </a:rPr>
                        <a:t>TRAITS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7170" marR="0">
                        <a:lnSpc>
                          <a:spcPct val="107000"/>
                        </a:lnSpc>
                        <a:spcBef>
                          <a:spcPts val="0"/>
                        </a:spcBef>
                        <a:spcAft>
                          <a:spcPts val="0"/>
                        </a:spcAft>
                      </a:pPr>
                      <a:r>
                        <a:rPr lang="en-US" sz="2000" b="1" dirty="0">
                          <a:effectLst/>
                        </a:rPr>
                        <a:t>DESCRIPTORS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33712">
                <a:tc>
                  <a:txBody>
                    <a:bodyPr/>
                    <a:lstStyle/>
                    <a:p>
                      <a:pPr marL="0" marR="0">
                        <a:lnSpc>
                          <a:spcPct val="107000"/>
                        </a:lnSpc>
                        <a:spcBef>
                          <a:spcPts val="0"/>
                        </a:spcBef>
                        <a:spcAft>
                          <a:spcPts val="0"/>
                        </a:spcAft>
                      </a:pPr>
                      <a:r>
                        <a:rPr lang="en-US" sz="2000" dirty="0">
                          <a:effectLst/>
                        </a:rPr>
                        <a:t>Knowledgeable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We love to learn, therefore we love to teach</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As a community that never stops learning, our strongest asset is the confidence we have in our boating education</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are considered a resource on and off the water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01527">
                <a:tc>
                  <a:txBody>
                    <a:bodyPr/>
                    <a:lstStyle/>
                    <a:p>
                      <a:pPr marL="0" marR="0">
                        <a:lnSpc>
                          <a:spcPct val="107000"/>
                        </a:lnSpc>
                        <a:spcBef>
                          <a:spcPts val="0"/>
                        </a:spcBef>
                        <a:spcAft>
                          <a:spcPts val="0"/>
                        </a:spcAft>
                      </a:pPr>
                      <a:r>
                        <a:rPr lang="en-US" sz="2000" dirty="0">
                          <a:effectLst/>
                        </a:rPr>
                        <a:t>Welcoming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We enjoy being part of a community on the water</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enjoy sharing experiences and having fun with friends and family</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have a network of volunteer members around the 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6143">
                <a:tc>
                  <a:txBody>
                    <a:bodyPr/>
                    <a:lstStyle/>
                    <a:p>
                      <a:pPr marL="0" marR="0">
                        <a:lnSpc>
                          <a:spcPct val="107000"/>
                        </a:lnSpc>
                        <a:spcBef>
                          <a:spcPts val="0"/>
                        </a:spcBef>
                        <a:spcAft>
                          <a:spcPts val="0"/>
                        </a:spcAft>
                      </a:pPr>
                      <a:r>
                        <a:rPr lang="en-US" sz="2000" dirty="0">
                          <a:effectLst/>
                        </a:rPr>
                        <a:t>Passionate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We are dedicated to creating a safer experience for all to enjoy</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face challenges together </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strive to keep our membership motivated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54220">
                <a:tc>
                  <a:txBody>
                    <a:bodyPr/>
                    <a:lstStyle/>
                    <a:p>
                      <a:pPr marL="0" marR="0">
                        <a:lnSpc>
                          <a:spcPct val="107000"/>
                        </a:lnSpc>
                        <a:spcBef>
                          <a:spcPts val="0"/>
                        </a:spcBef>
                        <a:spcAft>
                          <a:spcPts val="0"/>
                        </a:spcAft>
                      </a:pPr>
                      <a:r>
                        <a:rPr lang="en-US" sz="2000" dirty="0">
                          <a:effectLst/>
                        </a:rPr>
                        <a:t>Dependable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alibri" panose="020F0502020204030204" pitchFamily="34" charset="0"/>
                        <a:buChar char="‐"/>
                      </a:pPr>
                      <a:r>
                        <a:rPr lang="en-US" sz="1600" dirty="0">
                          <a:effectLst/>
                        </a:rPr>
                        <a:t>We are eager to help, and quick to react</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promote our high standards and pledge to conduct ourselves with honor and with respect to others</a:t>
                      </a:r>
                    </a:p>
                    <a:p>
                      <a:pPr marL="342900" marR="0" lvl="0" indent="-342900">
                        <a:lnSpc>
                          <a:spcPct val="107000"/>
                        </a:lnSpc>
                        <a:spcBef>
                          <a:spcPts val="0"/>
                        </a:spcBef>
                        <a:spcAft>
                          <a:spcPts val="0"/>
                        </a:spcAft>
                        <a:buFont typeface="Calibri" panose="020F0502020204030204" pitchFamily="34" charset="0"/>
                        <a:buChar char="‐"/>
                      </a:pPr>
                      <a:r>
                        <a:rPr lang="en-US" sz="1600" dirty="0">
                          <a:effectLst/>
                        </a:rPr>
                        <a:t>We are known for "doing it right"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80375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100"/>
            <a:ext cx="8128000" cy="4279900"/>
          </a:xfrm>
        </p:spPr>
        <p:txBody>
          <a:bodyPr/>
          <a:lstStyle/>
          <a:p>
            <a:r>
              <a:rPr lang="en-US" sz="2800" dirty="0" smtClean="0"/>
              <a:t>USPS in marketplace</a:t>
            </a:r>
          </a:p>
          <a:p>
            <a:r>
              <a:rPr lang="en-US" sz="2800" dirty="0" smtClean="0"/>
              <a:t>Education orientation</a:t>
            </a:r>
          </a:p>
          <a:p>
            <a:pPr lvl="1"/>
            <a:r>
              <a:rPr lang="en-US" sz="2400" dirty="0" smtClean="0"/>
              <a:t>Courses vs better boater</a:t>
            </a:r>
          </a:p>
          <a:p>
            <a:pPr lvl="1"/>
            <a:r>
              <a:rPr lang="en-US" sz="2400" dirty="0" smtClean="0"/>
              <a:t>Mandate vs mission</a:t>
            </a:r>
          </a:p>
          <a:p>
            <a:r>
              <a:rPr lang="en-US" sz="2800" dirty="0" smtClean="0"/>
              <a:t>Participation orientation</a:t>
            </a:r>
          </a:p>
          <a:p>
            <a:pPr lvl="1"/>
            <a:r>
              <a:rPr lang="en-US" sz="2400" dirty="0" smtClean="0"/>
              <a:t>Required vs avocation</a:t>
            </a:r>
          </a:p>
          <a:p>
            <a:pPr lvl="1"/>
            <a:r>
              <a:rPr lang="en-US" sz="2400" dirty="0" smtClean="0"/>
              <a:t>Duty or job vs passion</a:t>
            </a:r>
          </a:p>
          <a:p>
            <a:r>
              <a:rPr lang="en-US" sz="2800" dirty="0" smtClean="0"/>
              <a:t>Our focus</a:t>
            </a:r>
          </a:p>
          <a:p>
            <a:r>
              <a:rPr lang="en-US" sz="2800" dirty="0" smtClean="0"/>
              <a:t>How members should feel</a:t>
            </a:r>
          </a:p>
        </p:txBody>
      </p:sp>
      <p:pic>
        <p:nvPicPr>
          <p:cNvPr id="4" name="Picture 3"/>
          <p:cNvPicPr>
            <a:picLocks noChangeAspect="1"/>
          </p:cNvPicPr>
          <p:nvPr/>
        </p:nvPicPr>
        <p:blipFill rotWithShape="1">
          <a:blip r:embed="rId3"/>
          <a:srcRect b="1791"/>
          <a:stretch/>
        </p:blipFill>
        <p:spPr>
          <a:xfrm>
            <a:off x="5099250" y="1181100"/>
            <a:ext cx="3714550" cy="2366804"/>
          </a:xfrm>
          <a:prstGeom prst="rect">
            <a:avLst/>
          </a:prstGeom>
          <a:ln>
            <a:solidFill>
              <a:schemeClr val="tx1"/>
            </a:solidFill>
          </a:ln>
          <a:effectLst>
            <a:outerShdw blurRad="50800" dist="38100" dir="2700000" algn="tl" rotWithShape="0">
              <a:schemeClr val="tx1">
                <a:lumMod val="65000"/>
                <a:lumOff val="35000"/>
                <a:alpha val="40000"/>
              </a:schemeClr>
            </a:outerShdw>
          </a:effectLst>
        </p:spPr>
      </p:pic>
      <p:sp>
        <p:nvSpPr>
          <p:cNvPr id="2" name="Title 1"/>
          <p:cNvSpPr>
            <a:spLocks noGrp="1"/>
          </p:cNvSpPr>
          <p:nvPr>
            <p:ph type="title"/>
          </p:nvPr>
        </p:nvSpPr>
        <p:spPr/>
        <p:txBody>
          <a:bodyPr/>
          <a:lstStyle/>
          <a:p>
            <a:r>
              <a:rPr lang="en-US" dirty="0" smtClean="0"/>
              <a:t>Positioning</a:t>
            </a:r>
            <a:endParaRPr lang="en-US" dirty="0"/>
          </a:p>
        </p:txBody>
      </p:sp>
    </p:spTree>
    <p:extLst>
      <p:ext uri="{BB962C8B-B14F-4D97-AF65-F5344CB8AC3E}">
        <p14:creationId xmlns:p14="http://schemas.microsoft.com/office/powerpoint/2010/main" val="2924916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91616" y="1292940"/>
            <a:ext cx="1098819" cy="1406015"/>
          </a:xfrm>
          <a:prstGeom prst="rect">
            <a:avLst/>
          </a:prstGeom>
          <a:solidFill>
            <a:schemeClr val="bg1">
              <a:alpha val="0"/>
            </a:schemeClr>
          </a:solidFill>
        </p:spPr>
      </p:pic>
      <p:sp>
        <p:nvSpPr>
          <p:cNvPr id="2" name="Title 1"/>
          <p:cNvSpPr>
            <a:spLocks noGrp="1"/>
          </p:cNvSpPr>
          <p:nvPr>
            <p:ph type="title"/>
          </p:nvPr>
        </p:nvSpPr>
        <p:spPr/>
        <p:txBody>
          <a:bodyPr/>
          <a:lstStyle/>
          <a:p>
            <a:r>
              <a:rPr lang="en-US" dirty="0" smtClean="0"/>
              <a:t>Our Audience</a:t>
            </a:r>
            <a:endParaRPr lang="en-US" dirty="0"/>
          </a:p>
        </p:txBody>
      </p:sp>
      <p:sp>
        <p:nvSpPr>
          <p:cNvPr id="3" name="Content Placeholder 2"/>
          <p:cNvSpPr>
            <a:spLocks noGrp="1"/>
          </p:cNvSpPr>
          <p:nvPr>
            <p:ph sz="half" idx="1"/>
          </p:nvPr>
        </p:nvSpPr>
        <p:spPr>
          <a:xfrm>
            <a:off x="364210" y="1161946"/>
            <a:ext cx="4026225" cy="4351338"/>
          </a:xfrm>
        </p:spPr>
        <p:txBody>
          <a:bodyPr/>
          <a:lstStyle/>
          <a:p>
            <a:pPr marL="0" indent="0">
              <a:buNone/>
            </a:pPr>
            <a:r>
              <a:rPr lang="en-US" sz="2000" u="sng" dirty="0" smtClean="0"/>
              <a:t>Outdoor Enthusiast</a:t>
            </a:r>
          </a:p>
          <a:p>
            <a:r>
              <a:rPr lang="en-US" sz="2000" dirty="0" smtClean="0"/>
              <a:t>8.2 </a:t>
            </a:r>
            <a:r>
              <a:rPr lang="en-US" sz="2000" dirty="0"/>
              <a:t>million </a:t>
            </a:r>
            <a:r>
              <a:rPr lang="en-US" sz="2000" dirty="0" smtClean="0"/>
              <a:t>boaters</a:t>
            </a:r>
            <a:endParaRPr lang="en-US" sz="2000" dirty="0"/>
          </a:p>
          <a:p>
            <a:r>
              <a:rPr lang="en-US" sz="2000" dirty="0" smtClean="0"/>
              <a:t>Outdoor activities</a:t>
            </a:r>
            <a:endParaRPr lang="en-US" sz="2000" dirty="0"/>
          </a:p>
          <a:p>
            <a:r>
              <a:rPr lang="en-US" sz="2000" dirty="0" smtClean="0"/>
              <a:t>Optimistic </a:t>
            </a:r>
            <a:r>
              <a:rPr lang="en-US" sz="2000" dirty="0"/>
              <a:t>and </a:t>
            </a:r>
            <a:r>
              <a:rPr lang="en-US" sz="2000" dirty="0" smtClean="0"/>
              <a:t>fun</a:t>
            </a:r>
          </a:p>
          <a:p>
            <a:r>
              <a:rPr lang="en-US" sz="2000" dirty="0" smtClean="0"/>
              <a:t>Escape from routine</a:t>
            </a:r>
          </a:p>
          <a:p>
            <a:r>
              <a:rPr lang="en-US" sz="2000" dirty="0" smtClean="0"/>
              <a:t>Mid to upper class</a:t>
            </a:r>
          </a:p>
          <a:p>
            <a:r>
              <a:rPr lang="en-US" sz="2000" dirty="0" smtClean="0"/>
              <a:t>Married</a:t>
            </a:r>
            <a:r>
              <a:rPr lang="en-US" sz="2000" dirty="0"/>
              <a:t>, </a:t>
            </a:r>
            <a:r>
              <a:rPr lang="en-US" sz="2000" dirty="0" smtClean="0"/>
              <a:t>average </a:t>
            </a:r>
            <a:r>
              <a:rPr lang="en-US" sz="2000" dirty="0"/>
              <a:t>age is 50</a:t>
            </a:r>
          </a:p>
          <a:p>
            <a:r>
              <a:rPr lang="en-US" sz="2000" dirty="0" smtClean="0"/>
              <a:t>Volunteering: the environment and </a:t>
            </a:r>
            <a:r>
              <a:rPr lang="en-US" sz="2000" dirty="0"/>
              <a:t>creating a </a:t>
            </a:r>
            <a:r>
              <a:rPr lang="en-US" sz="2000" dirty="0" smtClean="0"/>
              <a:t>better world</a:t>
            </a:r>
            <a:endParaRPr lang="en-US" sz="2000" dirty="0"/>
          </a:p>
          <a:p>
            <a:r>
              <a:rPr lang="en-US" sz="2000" dirty="0" smtClean="0"/>
              <a:t>Education creates confidence </a:t>
            </a:r>
            <a:r>
              <a:rPr lang="en-US" sz="2000" dirty="0"/>
              <a:t>on the </a:t>
            </a:r>
            <a:r>
              <a:rPr lang="en-US" sz="2000" dirty="0" smtClean="0"/>
              <a:t>water</a:t>
            </a:r>
            <a:endParaRPr lang="en-US" sz="2000" dirty="0"/>
          </a:p>
        </p:txBody>
      </p:sp>
      <p:sp>
        <p:nvSpPr>
          <p:cNvPr id="5" name="Content Placeholder 4"/>
          <p:cNvSpPr>
            <a:spLocks noGrp="1"/>
          </p:cNvSpPr>
          <p:nvPr>
            <p:ph sz="half" idx="2"/>
          </p:nvPr>
        </p:nvSpPr>
        <p:spPr>
          <a:xfrm>
            <a:off x="4648199" y="1161946"/>
            <a:ext cx="4126167" cy="4351338"/>
          </a:xfrm>
        </p:spPr>
        <p:txBody>
          <a:bodyPr/>
          <a:lstStyle/>
          <a:p>
            <a:pPr marL="0" indent="0">
              <a:buNone/>
            </a:pPr>
            <a:r>
              <a:rPr lang="en-US" sz="2000" u="sng" dirty="0" smtClean="0"/>
              <a:t>Sociable Adventurers</a:t>
            </a:r>
          </a:p>
          <a:p>
            <a:r>
              <a:rPr lang="en-US" sz="2000" dirty="0" smtClean="0"/>
              <a:t>7.3 </a:t>
            </a:r>
            <a:r>
              <a:rPr lang="en-US" sz="2000" dirty="0"/>
              <a:t>million boaters</a:t>
            </a:r>
          </a:p>
          <a:p>
            <a:r>
              <a:rPr lang="en-US" sz="2000" dirty="0" smtClean="0"/>
              <a:t>Adventure-seeking</a:t>
            </a:r>
          </a:p>
          <a:p>
            <a:r>
              <a:rPr lang="en-US" sz="2000" dirty="0" smtClean="0"/>
              <a:t>Activities </a:t>
            </a:r>
            <a:r>
              <a:rPr lang="en-US" sz="2000" dirty="0"/>
              <a:t>with </a:t>
            </a:r>
            <a:r>
              <a:rPr lang="en-US" sz="2000" dirty="0" smtClean="0"/>
              <a:t>family</a:t>
            </a:r>
            <a:endParaRPr lang="en-US" sz="2000" dirty="0"/>
          </a:p>
          <a:p>
            <a:r>
              <a:rPr lang="en-US" sz="2000" dirty="0"/>
              <a:t>Above average </a:t>
            </a:r>
            <a:r>
              <a:rPr lang="en-US" sz="2000" dirty="0" smtClean="0"/>
              <a:t>income</a:t>
            </a:r>
            <a:endParaRPr lang="en-US" sz="2000" dirty="0"/>
          </a:p>
          <a:p>
            <a:r>
              <a:rPr lang="en-US" sz="2000" dirty="0"/>
              <a:t>Married, average age is 47</a:t>
            </a:r>
          </a:p>
          <a:p>
            <a:r>
              <a:rPr lang="en-US" sz="2000" dirty="0"/>
              <a:t>About 40% </a:t>
            </a:r>
            <a:r>
              <a:rPr lang="en-US" sz="2000" dirty="0" smtClean="0"/>
              <a:t>have children </a:t>
            </a:r>
            <a:r>
              <a:rPr lang="en-US" sz="2000" dirty="0"/>
              <a:t>at home</a:t>
            </a:r>
          </a:p>
          <a:p>
            <a:r>
              <a:rPr lang="en-US" sz="2000" dirty="0" smtClean="0"/>
              <a:t>Volunteering: create </a:t>
            </a:r>
            <a:r>
              <a:rPr lang="en-US" sz="2000" dirty="0"/>
              <a:t>memories with family</a:t>
            </a:r>
          </a:p>
          <a:p>
            <a:r>
              <a:rPr lang="en-US" sz="2000" dirty="0"/>
              <a:t>Education for the whole family</a:t>
            </a:r>
          </a:p>
          <a:p>
            <a:pPr marL="0" indent="0">
              <a:buNone/>
            </a:pPr>
            <a:endParaRPr lang="en-US" sz="2000" dirty="0"/>
          </a:p>
        </p:txBody>
      </p:sp>
      <p:pic>
        <p:nvPicPr>
          <p:cNvPr id="6" name="Picture 5"/>
          <p:cNvPicPr>
            <a:picLocks noChangeAspect="1"/>
          </p:cNvPicPr>
          <p:nvPr/>
        </p:nvPicPr>
        <p:blipFill>
          <a:blip r:embed="rId4"/>
          <a:stretch>
            <a:fillRect/>
          </a:stretch>
        </p:blipFill>
        <p:spPr>
          <a:xfrm>
            <a:off x="7669161" y="1292940"/>
            <a:ext cx="1105206" cy="1315260"/>
          </a:xfrm>
          <a:prstGeom prst="rect">
            <a:avLst/>
          </a:prstGeom>
        </p:spPr>
      </p:pic>
    </p:spTree>
    <p:extLst>
      <p:ext uri="{BB962C8B-B14F-4D97-AF65-F5344CB8AC3E}">
        <p14:creationId xmlns:p14="http://schemas.microsoft.com/office/powerpoint/2010/main" val="8480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Demonstrating the Brand</a:t>
            </a:r>
            <a:endParaRPr lang="en-US" dirty="0"/>
          </a:p>
        </p:txBody>
      </p:sp>
      <p:sp>
        <p:nvSpPr>
          <p:cNvPr id="5" name="Content Placeholder 4"/>
          <p:cNvSpPr>
            <a:spLocks noGrp="1"/>
          </p:cNvSpPr>
          <p:nvPr>
            <p:ph idx="1"/>
          </p:nvPr>
        </p:nvSpPr>
        <p:spPr>
          <a:xfrm>
            <a:off x="723900" y="2054212"/>
            <a:ext cx="4305299" cy="3206775"/>
          </a:xfrm>
          <a:solidFill>
            <a:schemeClr val="bg1"/>
          </a:solidFill>
          <a:ln>
            <a:solidFill>
              <a:schemeClr val="tx1"/>
            </a:solidFill>
          </a:ln>
          <a:effectLst>
            <a:outerShdw blurRad="50800" dist="38100" dir="2700000" algn="tl" rotWithShape="0">
              <a:prstClr val="black">
                <a:alpha val="40000"/>
              </a:prstClr>
            </a:outerShdw>
          </a:effectLst>
        </p:spPr>
        <p:txBody>
          <a:bodyPr/>
          <a:lstStyle/>
          <a:p>
            <a:pPr marL="0" indent="0">
              <a:buNone/>
            </a:pPr>
            <a:r>
              <a:rPr lang="en-US" sz="2400" dirty="0" smtClean="0"/>
              <a:t>As a United States Power Squadron member, you are more than a boater. </a:t>
            </a:r>
          </a:p>
          <a:p>
            <a:pPr marL="0" indent="0">
              <a:buNone/>
            </a:pPr>
            <a:r>
              <a:rPr lang="en-US" sz="2400" dirty="0" smtClean="0"/>
              <a:t>You belong to a community of confident boaters who love spending time together on and off the water.</a:t>
            </a:r>
            <a:endParaRPr lang="en-US" sz="2400" dirty="0"/>
          </a:p>
        </p:txBody>
      </p:sp>
      <p:pic>
        <p:nvPicPr>
          <p:cNvPr id="6" name="Picture 5"/>
          <p:cNvPicPr>
            <a:picLocks noChangeAspect="1"/>
          </p:cNvPicPr>
          <p:nvPr/>
        </p:nvPicPr>
        <p:blipFill>
          <a:blip r:embed="rId3"/>
          <a:stretch>
            <a:fillRect/>
          </a:stretch>
        </p:blipFill>
        <p:spPr>
          <a:xfrm>
            <a:off x="5267325" y="2054213"/>
            <a:ext cx="3542083" cy="3206774"/>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p:cNvSpPr txBox="1"/>
          <p:nvPr/>
        </p:nvSpPr>
        <p:spPr>
          <a:xfrm>
            <a:off x="5267325" y="1469438"/>
            <a:ext cx="3542083" cy="584775"/>
          </a:xfrm>
          <a:prstGeom prst="rect">
            <a:avLst/>
          </a:prstGeom>
          <a:noFill/>
        </p:spPr>
        <p:txBody>
          <a:bodyPr wrap="square" rtlCol="0">
            <a:spAutoFit/>
          </a:bodyPr>
          <a:lstStyle/>
          <a:p>
            <a:r>
              <a:rPr lang="en-US" sz="3200" u="sng" dirty="0" smtClean="0">
                <a:latin typeface="+mn-lt"/>
              </a:rPr>
              <a:t>OUR BRAND</a:t>
            </a:r>
            <a:r>
              <a:rPr lang="en-US" sz="3200" dirty="0" smtClean="0">
                <a:latin typeface="+mn-lt"/>
              </a:rPr>
              <a:t>:</a:t>
            </a:r>
            <a:endParaRPr lang="en-US" sz="3200" dirty="0">
              <a:latin typeface="+mn-lt"/>
            </a:endParaRPr>
          </a:p>
        </p:txBody>
      </p:sp>
      <p:sp>
        <p:nvSpPr>
          <p:cNvPr id="8" name="TextBox 7"/>
          <p:cNvSpPr txBox="1"/>
          <p:nvPr/>
        </p:nvSpPr>
        <p:spPr>
          <a:xfrm>
            <a:off x="723900" y="1469437"/>
            <a:ext cx="3542083" cy="584775"/>
          </a:xfrm>
          <a:prstGeom prst="rect">
            <a:avLst/>
          </a:prstGeom>
          <a:noFill/>
        </p:spPr>
        <p:txBody>
          <a:bodyPr wrap="square" rtlCol="0">
            <a:spAutoFit/>
          </a:bodyPr>
          <a:lstStyle/>
          <a:p>
            <a:r>
              <a:rPr lang="en-US" sz="3200" u="sng" dirty="0" smtClean="0">
                <a:latin typeface="+mn-lt"/>
              </a:rPr>
              <a:t>OUR MESSAGE</a:t>
            </a:r>
            <a:r>
              <a:rPr lang="en-US" sz="3200" dirty="0" smtClean="0">
                <a:latin typeface="+mn-lt"/>
              </a:rPr>
              <a:t>:</a:t>
            </a:r>
            <a:endParaRPr lang="en-US" sz="3200" dirty="0">
              <a:latin typeface="+mn-lt"/>
            </a:endParaRPr>
          </a:p>
        </p:txBody>
      </p:sp>
    </p:spTree>
    <p:extLst>
      <p:ext uri="{BB962C8B-B14F-4D97-AF65-F5344CB8AC3E}">
        <p14:creationId xmlns:p14="http://schemas.microsoft.com/office/powerpoint/2010/main" val="37217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61368"/>
            <a:ext cx="7772400" cy="838200"/>
          </a:xfrm>
        </p:spPr>
        <p:txBody>
          <a:bodyPr/>
          <a:lstStyle/>
          <a:p>
            <a:r>
              <a:rPr lang="en-US" dirty="0" smtClean="0"/>
              <a:t>Our Promise</a:t>
            </a:r>
            <a:endParaRPr lang="en-US" dirty="0"/>
          </a:p>
        </p:txBody>
      </p:sp>
      <p:sp>
        <p:nvSpPr>
          <p:cNvPr id="3" name="Content Placeholder 2"/>
          <p:cNvSpPr>
            <a:spLocks noGrp="1"/>
          </p:cNvSpPr>
          <p:nvPr>
            <p:ph idx="1"/>
          </p:nvPr>
        </p:nvSpPr>
        <p:spPr>
          <a:xfrm>
            <a:off x="376518" y="1024223"/>
            <a:ext cx="8355106" cy="4267200"/>
          </a:xfrm>
        </p:spPr>
        <p:txBody>
          <a:bodyPr/>
          <a:lstStyle/>
          <a:p>
            <a:pPr marL="0" indent="0" algn="ctr">
              <a:spcAft>
                <a:spcPts val="600"/>
              </a:spcAft>
              <a:buNone/>
            </a:pPr>
            <a:r>
              <a:rPr lang="en-US" sz="2400" dirty="0" smtClean="0"/>
              <a:t>We are more than your connection to the water.</a:t>
            </a:r>
          </a:p>
          <a:p>
            <a:pPr marL="0" indent="0" algn="ctr">
              <a:spcAft>
                <a:spcPts val="0"/>
              </a:spcAft>
              <a:buNone/>
            </a:pPr>
            <a:r>
              <a:rPr lang="en-US" sz="2400" dirty="0" smtClean="0"/>
              <a:t>We are your source for unsurpassed education, community service and your access to a membership </a:t>
            </a:r>
          </a:p>
          <a:p>
            <a:pPr marL="0" indent="0" algn="ctr">
              <a:spcBef>
                <a:spcPts val="0"/>
              </a:spcBef>
              <a:spcAft>
                <a:spcPts val="600"/>
              </a:spcAft>
              <a:buNone/>
            </a:pPr>
            <a:r>
              <a:rPr lang="en-US" sz="2400" dirty="0" smtClean="0"/>
              <a:t>built by boaters, for boaters.</a:t>
            </a:r>
          </a:p>
          <a:p>
            <a:pPr marL="0" indent="0" algn="ctr">
              <a:spcAft>
                <a:spcPts val="600"/>
              </a:spcAft>
              <a:buNone/>
            </a:pPr>
            <a:r>
              <a:rPr lang="en-US" sz="2400" dirty="0" smtClean="0"/>
              <a:t>For more than a century we’ve been steadfast in the belief that an educated boater is a better boater, a safer boater.</a:t>
            </a:r>
          </a:p>
          <a:p>
            <a:pPr marL="0" indent="0" algn="ctr">
              <a:spcAft>
                <a:spcPts val="600"/>
              </a:spcAft>
              <a:buNone/>
            </a:pPr>
            <a:r>
              <a:rPr lang="en-US" sz="2400" dirty="0" smtClean="0"/>
              <a:t>We’ve kept our promise to continue learning, teaching, laughing and helping our fellow members enjoy boating.</a:t>
            </a:r>
          </a:p>
          <a:p>
            <a:pPr marL="0" indent="0" algn="ctr">
              <a:spcAft>
                <a:spcPts val="600"/>
              </a:spcAft>
              <a:buNone/>
            </a:pPr>
            <a:r>
              <a:rPr lang="en-US" sz="2400" dirty="0" smtClean="0"/>
              <a:t>We look forward to helping you build a lifetime of memories and welcome you to a </a:t>
            </a:r>
            <a:r>
              <a:rPr lang="en-US" sz="2400" b="1" dirty="0" smtClean="0"/>
              <a:t>membership that delivers beyond boating</a:t>
            </a:r>
            <a:r>
              <a:rPr lang="en-US" sz="2400" dirty="0" smtClean="0"/>
              <a:t>.</a:t>
            </a:r>
          </a:p>
          <a:p>
            <a:pPr marL="0" indent="0" algn="ctr">
              <a:buNone/>
            </a:pPr>
            <a:endParaRPr lang="en-US" sz="2400" dirty="0"/>
          </a:p>
        </p:txBody>
      </p:sp>
    </p:spTree>
    <p:extLst>
      <p:ext uri="{BB962C8B-B14F-4D97-AF65-F5344CB8AC3E}">
        <p14:creationId xmlns:p14="http://schemas.microsoft.com/office/powerpoint/2010/main" val="414607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Outcomes</a:t>
            </a:r>
            <a:endParaRPr lang="en-US" dirty="0"/>
          </a:p>
        </p:txBody>
      </p:sp>
      <p:sp>
        <p:nvSpPr>
          <p:cNvPr id="3" name="Content Placeholder 2"/>
          <p:cNvSpPr>
            <a:spLocks noGrp="1"/>
          </p:cNvSpPr>
          <p:nvPr>
            <p:ph idx="1"/>
          </p:nvPr>
        </p:nvSpPr>
        <p:spPr>
          <a:xfrm>
            <a:off x="685800" y="1219200"/>
            <a:ext cx="7772400" cy="4267200"/>
          </a:xfrm>
        </p:spPr>
        <p:txBody>
          <a:bodyPr/>
          <a:lstStyle/>
          <a:p>
            <a:r>
              <a:rPr lang="en-US" dirty="0" smtClean="0"/>
              <a:t>Targeting portions of the boating public</a:t>
            </a:r>
          </a:p>
          <a:p>
            <a:r>
              <a:rPr lang="en-US" dirty="0" smtClean="0"/>
              <a:t>Messaging and branding</a:t>
            </a:r>
          </a:p>
          <a:p>
            <a:r>
              <a:rPr lang="en-US" dirty="0" smtClean="0"/>
              <a:t>Updating our appearance (wording, graphics, color palette, social media, website, etc.)</a:t>
            </a:r>
          </a:p>
          <a:p>
            <a:r>
              <a:rPr lang="en-US" dirty="0" smtClean="0"/>
              <a:t>Imagery to demonstrate our brand, messages, and our promise</a:t>
            </a:r>
          </a:p>
        </p:txBody>
      </p:sp>
    </p:spTree>
    <p:extLst>
      <p:ext uri="{BB962C8B-B14F-4D97-AF65-F5344CB8AC3E}">
        <p14:creationId xmlns:p14="http://schemas.microsoft.com/office/powerpoint/2010/main" val="1015801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a:t>
            </a:r>
            <a:r>
              <a:rPr lang="en-US" dirty="0" smtClean="0"/>
              <a:t>II: All That We Offer</a:t>
            </a:r>
            <a:endParaRPr lang="en-US" dirty="0"/>
          </a:p>
        </p:txBody>
      </p:sp>
      <p:sp>
        <p:nvSpPr>
          <p:cNvPr id="3" name="Content Placeholder 2"/>
          <p:cNvSpPr>
            <a:spLocks noGrp="1"/>
          </p:cNvSpPr>
          <p:nvPr>
            <p:ph idx="1"/>
          </p:nvPr>
        </p:nvSpPr>
        <p:spPr>
          <a:xfrm>
            <a:off x="685800" y="3370011"/>
            <a:ext cx="7772400" cy="2190135"/>
          </a:xfrm>
        </p:spPr>
        <p:txBody>
          <a:bodyPr/>
          <a:lstStyle/>
          <a:p>
            <a:r>
              <a:rPr lang="en-US" dirty="0"/>
              <a:t>Educational / Volunteerism / Fellowship</a:t>
            </a:r>
          </a:p>
          <a:p>
            <a:r>
              <a:rPr lang="en-US" dirty="0" smtClean="0"/>
              <a:t>Value to members and non-members?</a:t>
            </a:r>
          </a:p>
          <a:p>
            <a:r>
              <a:rPr lang="en-US" dirty="0" smtClean="0"/>
              <a:t>What do we need to add / change / delete?</a:t>
            </a:r>
          </a:p>
          <a:p>
            <a:r>
              <a:rPr lang="en-US" dirty="0" smtClean="0"/>
              <a:t>How should we package and offer it?</a:t>
            </a:r>
          </a:p>
        </p:txBody>
      </p:sp>
      <p:pic>
        <p:nvPicPr>
          <p:cNvPr id="1027" name="10E38019-DC11-4134-9E7E-285FA0971E23" descr="6927FFFD-ED4F-4D6D-8042-D2217EC6EFF6@attlo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143000"/>
            <a:ext cx="7429500" cy="210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1351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5dd3b5eab04799935286d652a75b776e2b83c"/>
  <p:tag name="ISPRING_RESOURCE_PATHS_HASH_PRESENTER" val="39191712ec31c5d152a6e1864739caf612d62d7f"/>
</p:tagLst>
</file>

<file path=ppt/theme/theme1.xml><?xml version="1.0" encoding="utf-8"?>
<a:theme xmlns:a="http://schemas.openxmlformats.org/drawingml/2006/main" name="Truly Blank">
  <a:themeElements>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lStrat Briefing.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lStrat Briefing.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olStrat Briefing.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lStrat Briefing.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lStrat Briefing.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lStrat Briefing.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olStrat Briefing.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PS Presentation Template.pptx" id="{20927CE3-6BAE-4C2C-B489-0FF90C6B5792}" vid="{729F1562-9641-4262-89EE-B63D187FCE9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USPS Presentation Template</Template>
  <TotalTime>1833</TotalTime>
  <Words>2218</Words>
  <Application>Microsoft Office PowerPoint</Application>
  <PresentationFormat>Letter Paper (8.5x11 in)</PresentationFormat>
  <Paragraphs>232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Monotype Sorts</vt:lpstr>
      <vt:lpstr>Times New Roman</vt:lpstr>
      <vt:lpstr>Wingdings</vt:lpstr>
      <vt:lpstr>Truly Blank</vt:lpstr>
      <vt:lpstr>Market Analysis and  Growing the USPS Brand</vt:lpstr>
      <vt:lpstr>Market and Self Assessment: R+M Engagement</vt:lpstr>
      <vt:lpstr>Who Are We: Our Personality</vt:lpstr>
      <vt:lpstr>Positioning</vt:lpstr>
      <vt:lpstr>Our Audience</vt:lpstr>
      <vt:lpstr>Demonstrating the Brand</vt:lpstr>
      <vt:lpstr>Our Promise</vt:lpstr>
      <vt:lpstr>Phase I Outcomes</vt:lpstr>
      <vt:lpstr>Phase II: All That We Offer</vt:lpstr>
      <vt:lpstr>Phase III: Communication</vt:lpstr>
      <vt:lpstr>Presence in the Marketplace</vt:lpstr>
      <vt:lpstr>USPS Brand Development Ad</vt:lpstr>
      <vt:lpstr>The Photo Shoot</vt:lpstr>
      <vt:lpstr>USPS Brand Development Ad</vt:lpstr>
      <vt:lpstr>Upcoming Plans</vt:lpstr>
      <vt:lpstr>Squadron Support - Available NOW!</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Briefing</dc:title>
  <dc:creator>Paul Mermelstein</dc:creator>
  <cp:lastModifiedBy>Paul Mermelstein</cp:lastModifiedBy>
  <cp:revision>187</cp:revision>
  <cp:lastPrinted>1999-02-11T20:37:06Z</cp:lastPrinted>
  <dcterms:created xsi:type="dcterms:W3CDTF">2016-07-22T20:49:44Z</dcterms:created>
  <dcterms:modified xsi:type="dcterms:W3CDTF">2016-08-31T15:50:51Z</dcterms:modified>
</cp:coreProperties>
</file>